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6"/>
  </p:notesMasterIdLst>
  <p:sldIdLst>
    <p:sldId id="302" r:id="rId2"/>
    <p:sldId id="259" r:id="rId3"/>
    <p:sldId id="311" r:id="rId4"/>
    <p:sldId id="320" r:id="rId5"/>
    <p:sldId id="289" r:id="rId6"/>
    <p:sldId id="290" r:id="rId7"/>
    <p:sldId id="369" r:id="rId8"/>
    <p:sldId id="356" r:id="rId9"/>
    <p:sldId id="316" r:id="rId10"/>
    <p:sldId id="352" r:id="rId11"/>
    <p:sldId id="357" r:id="rId12"/>
    <p:sldId id="374" r:id="rId13"/>
    <p:sldId id="375" r:id="rId14"/>
    <p:sldId id="376" r:id="rId15"/>
    <p:sldId id="321" r:id="rId16"/>
    <p:sldId id="324" r:id="rId17"/>
    <p:sldId id="322" r:id="rId18"/>
    <p:sldId id="354" r:id="rId19"/>
    <p:sldId id="319" r:id="rId20"/>
    <p:sldId id="378" r:id="rId21"/>
    <p:sldId id="330" r:id="rId22"/>
    <p:sldId id="355" r:id="rId23"/>
    <p:sldId id="329" r:id="rId24"/>
    <p:sldId id="332" r:id="rId25"/>
    <p:sldId id="333" r:id="rId26"/>
    <p:sldId id="335" r:id="rId27"/>
    <p:sldId id="358" r:id="rId28"/>
    <p:sldId id="337" r:id="rId29"/>
    <p:sldId id="339" r:id="rId30"/>
    <p:sldId id="359" r:id="rId31"/>
    <p:sldId id="370" r:id="rId32"/>
    <p:sldId id="371" r:id="rId33"/>
    <p:sldId id="372" r:id="rId34"/>
    <p:sldId id="373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7" autoAdjust="0"/>
    <p:restoredTop sz="82111" autoAdjust="0"/>
  </p:normalViewPr>
  <p:slideViewPr>
    <p:cSldViewPr>
      <p:cViewPr>
        <p:scale>
          <a:sx n="100" d="100"/>
          <a:sy n="100" d="100"/>
        </p:scale>
        <p:origin x="-80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1FEBDB2-A1F0-41C7-A690-8605DFF05506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125F55-F0C5-4F7E-877B-6D06911E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3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2BC-B4B5-4DBD-B298-225335AC917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7016C-2462-BA45-98D4-3262600B2E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1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1619"/>
            <a:r>
              <a:rPr lang="en-CA" sz="1000" dirty="0"/>
              <a:t>Development of a curriculum framework and draft of k-9 curriculum </a:t>
            </a:r>
          </a:p>
          <a:p>
            <a:pPr marL="0" lvl="1" defTabSz="931619"/>
            <a:r>
              <a:rPr lang="en-CA" sz="1000" dirty="0"/>
              <a:t>The end of teaching everything – shift from content being the driver of what we focus on to competencies being the driver and content being the vehicle</a:t>
            </a:r>
          </a:p>
          <a:p>
            <a:pPr marL="0" lvl="1" defTabSz="931619"/>
            <a:r>
              <a:rPr lang="en-CA" sz="1000" dirty="0"/>
              <a:t>Give teachers great opportunities and lots of space to be creative and do what they love versus  covering the curriculum – plus cross curriculum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81" rIns="93162" bIns="46581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7C73ADD-8543-0248-976D-A8A5CB84A704}" type="slidenum">
              <a:rPr lang="en-CA" sz="12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pPr eaLnBrk="1" hangingPunct="1"/>
              <a:t>9</a:t>
            </a:fld>
            <a:endParaRPr lang="en-CA" sz="1200" dirty="0">
              <a:solidFill>
                <a:schemeClr val="tx1"/>
              </a:solidFill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3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A778-641A-4E47-B781-2113E704FB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4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2BC-B4B5-4DBD-B298-225335AC917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2BC-B4B5-4DBD-B298-225335AC917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2BC-B4B5-4DBD-B298-225335AC917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4EA8E-37AE-4938-ACD3-8ED0872B29A2}" type="slidenum">
              <a:rPr lang="en-CA" smtClean="0">
                <a:solidFill>
                  <a:prstClr val="black"/>
                </a:solidFill>
              </a:rPr>
              <a:pPr/>
              <a:t>14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05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17ACCC-E0DB-4A3C-B1A7-AE5D33477EF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EE3344B-B901-45FF-B9BA-E35C8B03460A}" type="datetimeFigureOut">
              <a:rPr lang="en-US" smtClean="0"/>
              <a:t>2015-05-08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510C1E73-7AD1-43A8-98CA-465E446ED1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irstpeoplesprinciplesoflearning.wordpress.com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urriculum.gov.bc.ca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533400"/>
            <a:ext cx="6906344" cy="882034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Curriculum Redesign</a:t>
            </a:r>
            <a:endParaRPr lang="en-CA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11303" t="17661" r="11572" b="7160"/>
          <a:stretch>
            <a:fillRect/>
          </a:stretch>
        </p:blipFill>
        <p:spPr bwMode="auto">
          <a:xfrm>
            <a:off x="1952092" y="1560984"/>
            <a:ext cx="55446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3"/>
          <p:cNvSpPr txBox="1">
            <a:spLocks/>
          </p:cNvSpPr>
          <p:nvPr/>
        </p:nvSpPr>
        <p:spPr>
          <a:xfrm>
            <a:off x="1295400" y="5638800"/>
            <a:ext cx="6858000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/>
              <a:t>PITA CONFERENCE</a:t>
            </a:r>
          </a:p>
          <a:p>
            <a:pPr algn="ctr"/>
            <a:r>
              <a:rPr lang="en-CA" dirty="0" smtClean="0"/>
              <a:t>May 8, 2015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351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56" y="1268760"/>
            <a:ext cx="406890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10800000" flipH="1" flipV="1">
            <a:off x="0" y="-2824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400" b="1" dirty="0" smtClean="0">
                <a:solidFill>
                  <a:srgbClr val="004220"/>
                </a:solidFill>
                <a:latin typeface="Franklin Gothic Medium" charset="0"/>
                <a:ea typeface="ヒラギノ角ゴ ProN W3" charset="0"/>
                <a:cs typeface="ヒラギノ角ゴ ProN W3" charset="0"/>
              </a:rPr>
              <a:t>Graduation Curriculum: Proposed Directions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633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00200"/>
            <a:ext cx="8534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/>
            <a:r>
              <a:rPr lang="en-CA" sz="2400" dirty="0" smtClean="0">
                <a:latin typeface="Arial" pitchFamily="34" charset="0"/>
                <a:cs typeface="Arial" pitchFamily="34" charset="0"/>
              </a:rPr>
              <a:t>Areas of Learning (K-9):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English Language Arts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Mathematics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Science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Social 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Studies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Arts Education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Français Langue </a:t>
            </a:r>
            <a:r>
              <a:rPr lang="en-CA" sz="2400" dirty="0" err="1" smtClean="0">
                <a:latin typeface="Arial" pitchFamily="34" charset="0"/>
                <a:cs typeface="Arial" pitchFamily="34" charset="0"/>
              </a:rPr>
              <a:t>Seconde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 Immersion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Français Langue Premiere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Physical and Health Education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Languages (Core French) – underway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Applied 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Skills – under discussion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Career Education – underway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Curriculum Development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8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00202"/>
            <a:ext cx="8534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/>
            <a:r>
              <a:rPr lang="en-CA" sz="2400" dirty="0" smtClean="0">
                <a:latin typeface="Arial" pitchFamily="34" charset="0"/>
                <a:cs typeface="Arial" pitchFamily="34" charset="0"/>
              </a:rPr>
              <a:t>Areas of Learning: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English Language Arts</a:t>
            </a: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Mathematics</a:t>
            </a: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Science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Social 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Studies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Arts Education</a:t>
            </a: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Français Langue </a:t>
            </a:r>
            <a:r>
              <a:rPr lang="en-CA" sz="2400" dirty="0" err="1" smtClean="0">
                <a:latin typeface="Arial" pitchFamily="34" charset="0"/>
                <a:cs typeface="Arial" pitchFamily="34" charset="0"/>
              </a:rPr>
              <a:t>Seconde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 Immersion</a:t>
            </a: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Français Langue Première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Physical and Health Education</a:t>
            </a: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Languages (Core French) – 1</a:t>
            </a:r>
            <a:r>
              <a:rPr lang="en-CA" sz="2400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 draft posted fall 2016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Career Education – 1</a:t>
            </a:r>
            <a:r>
              <a:rPr lang="en-CA" sz="2400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 draft posted fall 2016</a:t>
            </a:r>
          </a:p>
          <a:p>
            <a:pPr marL="990600" indent="-357188">
              <a:buFont typeface="Arial" panose="020B0604020202020204" pitchFamily="34" charset="0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Applied Skills 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– reconceptualization underway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endParaRPr lang="en-CA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Curriculum K –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Revised versions posted: Summer 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Proposed legislation:   Fall 2016</a:t>
            </a:r>
            <a:endParaRPr kumimoji="0" lang="en-CA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8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371602"/>
            <a:ext cx="8534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/>
            <a:r>
              <a:rPr lang="en-CA" sz="2400" b="1" dirty="0" smtClean="0">
                <a:latin typeface="Arial" pitchFamily="34" charset="0"/>
                <a:cs typeface="Arial" pitchFamily="34" charset="0"/>
              </a:rPr>
              <a:t>Areas of Learning: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English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Mathematics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Sciences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Social 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Studies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Arts Education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Physical and Health 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Education</a:t>
            </a:r>
          </a:p>
          <a:p>
            <a:pPr marL="633413"/>
            <a:endParaRPr lang="en-CA" sz="2400" dirty="0" smtClean="0">
              <a:latin typeface="Arial" pitchFamily="34" charset="0"/>
              <a:cs typeface="Arial" pitchFamily="34" charset="0"/>
            </a:endParaRPr>
          </a:p>
          <a:p>
            <a:pPr marL="633413"/>
            <a:r>
              <a:rPr lang="en-CA" sz="2400" b="1" dirty="0" smtClean="0">
                <a:latin typeface="Arial" pitchFamily="34" charset="0"/>
                <a:cs typeface="Arial" pitchFamily="34" charset="0"/>
              </a:rPr>
              <a:t>In Process:</a:t>
            </a:r>
            <a:endParaRPr lang="en-CA" sz="2400" dirty="0" smtClean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Français Langue </a:t>
            </a:r>
            <a:r>
              <a:rPr lang="en-CA" sz="2400" dirty="0" err="1" smtClean="0">
                <a:latin typeface="Arial" pitchFamily="34" charset="0"/>
                <a:cs typeface="Arial" pitchFamily="34" charset="0"/>
              </a:rPr>
              <a:t>Seconde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 Immersion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Français Langue Premiere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Languages (Core French)</a:t>
            </a: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Applied Skills – framework </a:t>
            </a:r>
            <a:r>
              <a:rPr lang="en-CA" sz="2400" dirty="0" err="1" smtClean="0">
                <a:latin typeface="Arial" pitchFamily="34" charset="0"/>
                <a:cs typeface="Arial" pitchFamily="34" charset="0"/>
              </a:rPr>
              <a:t>reconceptualized</a:t>
            </a:r>
            <a:endParaRPr lang="en-CA" sz="2400" dirty="0" smtClean="0">
              <a:latin typeface="Arial" pitchFamily="34" charset="0"/>
              <a:cs typeface="Arial" pitchFamily="34" charset="0"/>
            </a:endParaRPr>
          </a:p>
          <a:p>
            <a:pPr marL="862013" indent="-228600">
              <a:buFont typeface="Arial" pitchFamily="34" charset="0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Career Education – underway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Curriculum 10 – 12</a:t>
            </a:r>
            <a:endParaRPr lang="en-CA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CA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First outlines posted</a:t>
            </a:r>
            <a:r>
              <a:rPr lang="en-CA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Summer 2015</a:t>
            </a:r>
          </a:p>
          <a:p>
            <a:pPr lvl="0" algn="ctr">
              <a:spcBef>
                <a:spcPct val="0"/>
              </a:spcBef>
              <a:defRPr/>
            </a:pPr>
            <a:endParaRPr lang="en-CA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6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b="1" dirty="0" smtClean="0">
                <a:solidFill>
                  <a:srgbClr val="FF0000"/>
                </a:solidFill>
                <a:latin typeface="+mn-lt"/>
              </a:rPr>
              <a:t>Next steps for Curriculum </a:t>
            </a:r>
            <a:r>
              <a:rPr lang="en-CA" sz="4000" b="1" dirty="0">
                <a:solidFill>
                  <a:srgbClr val="FF0000"/>
                </a:solidFill>
                <a:latin typeface="+mn-lt"/>
              </a:rPr>
              <a:t>D</a:t>
            </a:r>
            <a:r>
              <a:rPr lang="en-CA" sz="4000" b="1" dirty="0" smtClean="0">
                <a:solidFill>
                  <a:srgbClr val="FF0000"/>
                </a:solidFill>
                <a:latin typeface="+mn-lt"/>
              </a:rPr>
              <a:t>evelopment</a:t>
            </a:r>
            <a:endParaRPr lang="en-CA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5" y="1556792"/>
            <a:ext cx="8490926" cy="47644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major editing process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 (West Coast Publishers)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Ministry internal reviews</a:t>
            </a:r>
          </a:p>
          <a:p>
            <a:pPr marL="342900" indent="-342900">
              <a:buFont typeface="Arial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ranslation into French</a:t>
            </a:r>
            <a:endParaRPr lang="en-CA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w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eb enhancements (e.g., by grades, big ideas, multiple subjects)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ongoing collaboration with BCTF</a:t>
            </a:r>
          </a:p>
          <a:p>
            <a:pPr marL="342900" indent="-342900">
              <a:buFont typeface="Arial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Revised K-9 versions:  Summer 2015 and available for use in BC schools</a:t>
            </a:r>
          </a:p>
          <a:p>
            <a:pPr marL="342900" indent="-342900">
              <a:buFont typeface="Arial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Proposed legislation for phasing in K-5/K-9:  Fall 2016</a:t>
            </a:r>
          </a:p>
          <a:p>
            <a:pPr marL="342900" indent="-342900">
              <a:buFont typeface="Arial"/>
              <a:buChar char="•"/>
            </a:pPr>
            <a:r>
              <a:rPr lang="en-CA" sz="2400" dirty="0" smtClean="0">
                <a:latin typeface="Arial" pitchFamily="34" charset="0"/>
                <a:cs typeface="Arial" pitchFamily="34" charset="0"/>
              </a:rPr>
              <a:t>Review &amp; public input on first </a:t>
            </a:r>
            <a:r>
              <a:rPr lang="en-CA" sz="2400" smtClean="0">
                <a:latin typeface="Arial" pitchFamily="34" charset="0"/>
                <a:cs typeface="Arial" pitchFamily="34" charset="0"/>
              </a:rPr>
              <a:t>draft grad curriculum 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outlines</a:t>
            </a:r>
          </a:p>
          <a:p>
            <a:pPr marL="342900" indent="-342900">
              <a:buFont typeface="Arial"/>
              <a:buChar char="•"/>
            </a:pPr>
            <a:endParaRPr lang="en-CA" sz="2900" dirty="0"/>
          </a:p>
        </p:txBody>
      </p:sp>
    </p:spTree>
    <p:extLst>
      <p:ext uri="{BB962C8B-B14F-4D97-AF65-F5344CB8AC3E}">
        <p14:creationId xmlns:p14="http://schemas.microsoft.com/office/powerpoint/2010/main" val="23033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14 at 2.45.17 P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-394"/>
          <a:stretch/>
        </p:blipFill>
        <p:spPr>
          <a:xfrm>
            <a:off x="0" y="0"/>
            <a:ext cx="9179999" cy="69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6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dirty="0" smtClean="0"/>
              <a:t>K – 9 Curriculum AND COMPETENCY Feedback Meeting with BC Teachers’ Federation</a:t>
            </a:r>
            <a:br>
              <a:rPr lang="en-CA" sz="3200" dirty="0" smtClean="0"/>
            </a:br>
            <a:endParaRPr lang="en-CA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January 14, </a:t>
            </a:r>
            <a:r>
              <a:rPr lang="en-CA" dirty="0" smtClean="0"/>
              <a:t>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317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oup 1"/>
          <p:cNvGrpSpPr>
            <a:grpSpLocks/>
          </p:cNvGrpSpPr>
          <p:nvPr/>
        </p:nvGrpSpPr>
        <p:grpSpPr bwMode="auto">
          <a:xfrm>
            <a:off x="4784080" y="600521"/>
            <a:ext cx="4009430" cy="5384602"/>
            <a:chOff x="0" y="-127000"/>
            <a:chExt cx="5702300" cy="7658100"/>
          </a:xfrm>
        </p:grpSpPr>
        <p:pic>
          <p:nvPicPr>
            <p:cNvPr id="11266" name="Picture 2" descr="phot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" r="439"/>
            <a:stretch>
              <a:fillRect/>
            </a:stretch>
          </p:blipFill>
          <p:spPr bwMode="auto">
            <a:xfrm>
              <a:off x="0" y="0"/>
              <a:ext cx="5575300" cy="753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bevel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26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" y="-127000"/>
              <a:ext cx="5689600" cy="764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bevel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214314" y="1295400"/>
            <a:ext cx="4569766" cy="5202895"/>
          </a:xfrm>
        </p:spPr>
        <p:txBody>
          <a:bodyPr lIns="64291" tIns="32146" rIns="64291" bIns="32146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>“The </a:t>
            </a:r>
            <a:r>
              <a:rPr lang="en-US" sz="2800" dirty="0"/>
              <a:t>change and transformation is really not about curriculum.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It </a:t>
            </a:r>
            <a:r>
              <a:rPr lang="en-US" sz="2800" dirty="0"/>
              <a:t>is actually about </a:t>
            </a:r>
            <a:r>
              <a:rPr lang="en-US" sz="2800" dirty="0" smtClean="0"/>
              <a:t>how </a:t>
            </a:r>
            <a:r>
              <a:rPr lang="en-US" sz="2800" dirty="0"/>
              <a:t>we engage students in </a:t>
            </a:r>
            <a:r>
              <a:rPr lang="en-US" sz="2800" dirty="0" smtClean="0"/>
              <a:t>learning.</a:t>
            </a:r>
            <a:r>
              <a:rPr lang="en-US" sz="2800" dirty="0"/>
              <a:t>”</a:t>
            </a:r>
            <a:br>
              <a:rPr lang="en-US" sz="2800" dirty="0"/>
            </a:br>
            <a:r>
              <a:rPr lang="en-US" sz="2800" dirty="0" smtClean="0"/>
              <a:t>  </a:t>
            </a:r>
            <a:endParaRPr lang="en-US" sz="2800" b="0" dirty="0">
              <a:solidFill>
                <a:srgbClr val="000000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14314" y="405299"/>
            <a:ext cx="4569766" cy="1405037"/>
          </a:xfrm>
          <a:prstGeom prst="rect">
            <a:avLst/>
          </a:prstGeom>
        </p:spPr>
        <p:txBody>
          <a:bodyPr vert="horz" lIns="64291" tIns="32146" rIns="64291" bIns="32146" anchor="t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b="1" kern="1200">
                <a:solidFill>
                  <a:schemeClr val="accent3">
                    <a:shade val="75000"/>
                  </a:schemeClr>
                </a:solidFill>
                <a:latin typeface="Segoe ui"/>
                <a:ea typeface="+mj-ea"/>
                <a:cs typeface="Segoe ui"/>
              </a:defRPr>
            </a:lvl1pPr>
          </a:lstStyle>
          <a:p>
            <a:pPr>
              <a:lnSpc>
                <a:spcPts val="2560"/>
              </a:lnSpc>
            </a:pPr>
            <a:r>
              <a:rPr lang="en-US" sz="2400" dirty="0" smtClean="0"/>
              <a:t>LEARNING ENVIRONMENTS</a:t>
            </a:r>
            <a:br>
              <a:rPr lang="en-US" sz="2400" dirty="0" smtClean="0"/>
            </a:br>
            <a:r>
              <a:rPr lang="en-US" sz="2400" dirty="0" smtClean="0"/>
              <a:t>(Nature of Learning)</a:t>
            </a:r>
            <a:br>
              <a:rPr lang="en-US" sz="2400" dirty="0" smtClean="0"/>
            </a:br>
            <a:endParaRPr lang="en-US" sz="2800" b="0" dirty="0">
              <a:solidFill>
                <a:srgbClr val="000000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071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29967" y="1815256"/>
            <a:ext cx="3494103" cy="3394193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2B72F8"/>
              </a:buClr>
              <a:buFont typeface="Calibri" panose="020F0502020204030204" pitchFamily="34" charset="0"/>
              <a:buNone/>
              <a:tabLst>
                <a:tab pos="346075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Must begin to review: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Funding Formula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Capital spending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Reporting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Audits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Transcripts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Letter Grades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691990"/>
          </a:xfrm>
        </p:spPr>
        <p:txBody>
          <a:bodyPr>
            <a:noAutofit/>
          </a:bodyPr>
          <a:lstStyle/>
          <a:p>
            <a:pPr algn="ctr">
              <a:lnSpc>
                <a:spcPts val="4020"/>
              </a:lnSpc>
            </a:pPr>
            <a:r>
              <a:rPr lang="en-US" sz="3200" b="1" dirty="0">
                <a:solidFill>
                  <a:srgbClr val="212970"/>
                </a:solidFill>
                <a:latin typeface="Franklin Gothic Medium"/>
                <a:cs typeface="Franklin Gothic Medium"/>
              </a:rPr>
              <a:t>What are the </a:t>
            </a:r>
            <a:r>
              <a:rPr lang="en-US" sz="3200" b="1" dirty="0" smtClean="0">
                <a:solidFill>
                  <a:srgbClr val="212970"/>
                </a:solidFill>
                <a:latin typeface="Franklin Gothic Medium"/>
                <a:cs typeface="Franklin Gothic Medium"/>
              </a:rPr>
              <a:t>Implications of Transformation </a:t>
            </a:r>
            <a:br>
              <a:rPr lang="en-US" sz="3200" b="1" dirty="0" smtClean="0">
                <a:solidFill>
                  <a:srgbClr val="212970"/>
                </a:solidFill>
                <a:latin typeface="Franklin Gothic Medium"/>
                <a:cs typeface="Franklin Gothic Medium"/>
              </a:rPr>
            </a:br>
            <a:r>
              <a:rPr lang="en-US" sz="3200" b="1" dirty="0" smtClean="0">
                <a:solidFill>
                  <a:srgbClr val="212970"/>
                </a:solidFill>
                <a:latin typeface="Franklin Gothic Medium"/>
                <a:cs typeface="Franklin Gothic Medium"/>
              </a:rPr>
              <a:t>for the Ministry of Education?</a:t>
            </a:r>
            <a:endParaRPr lang="en-US" sz="3200" b="1" dirty="0">
              <a:solidFill>
                <a:srgbClr val="21297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47670" y="2399759"/>
            <a:ext cx="3813404" cy="296122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Graduation Credentialing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Required Areas of Study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Scholarships/Awards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Provincial Exams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Challenge/Equivalency</a:t>
            </a:r>
          </a:p>
          <a:p>
            <a:pPr>
              <a:lnSpc>
                <a:spcPts val="2640"/>
              </a:lnSpc>
              <a:spcBef>
                <a:spcPts val="500"/>
              </a:spcBef>
              <a:spcAft>
                <a:spcPts val="1400"/>
              </a:spcAft>
              <a:buClr>
                <a:srgbClr val="1A93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 Teacher Education etc.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66750" y="1917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0474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910" y="1295400"/>
            <a:ext cx="8303190" cy="6894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PARADIGM AND WE MUST FOSTER:</a:t>
            </a:r>
          </a:p>
          <a:p>
            <a:pPr lvl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nhancing everybody’s strengths and unique talents</a:t>
            </a:r>
          </a:p>
          <a:p>
            <a:pPr marL="342900" lvl="0" indent="-342900"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tudents owning their own learning 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0" indent="-365125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chools as a museum: curriculum follows the child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THE PAST?  OR INVENT THE FUTURE?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lvl="0"/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752" y="304800"/>
            <a:ext cx="8372348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CA" sz="2800" b="1" dirty="0" smtClean="0">
                <a:latin typeface="Arial" pitchFamily="34" charset="0"/>
                <a:cs typeface="Arial" pitchFamily="34" charset="0"/>
              </a:rPr>
            </a:br>
            <a:r>
              <a:rPr lang="en-C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CA" sz="2800" b="1" dirty="0" smtClean="0">
                <a:latin typeface="Arial" pitchFamily="34" charset="0"/>
                <a:cs typeface="Arial" pitchFamily="34" charset="0"/>
              </a:rPr>
            </a:b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10634"/>
            <a:ext cx="5410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Yong Zhao</a:t>
            </a:r>
          </a:p>
          <a:p>
            <a:endParaRPr lang="en-CA" sz="4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endParaRPr lang="en-CA" sz="32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0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914400"/>
          </a:xfrm>
        </p:spPr>
        <p:txBody>
          <a:bodyPr>
            <a:noAutofit/>
          </a:bodyPr>
          <a:lstStyle/>
          <a:p>
            <a:r>
              <a:rPr lang="en-CA" sz="2400" dirty="0" smtClean="0">
                <a:cs typeface="Arial" pitchFamily="34" charset="0"/>
              </a:rPr>
              <a:t/>
            </a:r>
            <a:br>
              <a:rPr lang="en-CA" sz="2400" dirty="0" smtClean="0">
                <a:cs typeface="Arial" pitchFamily="34" charset="0"/>
              </a:rPr>
            </a:br>
            <a:r>
              <a:rPr lang="en-CA" sz="2400" dirty="0" smtClean="0">
                <a:cs typeface="Arial" pitchFamily="34" charset="0"/>
              </a:rPr>
              <a:t/>
            </a:r>
            <a:br>
              <a:rPr lang="en-CA" sz="2400" dirty="0" smtClean="0">
                <a:cs typeface="Arial" pitchFamily="34" charset="0"/>
              </a:rPr>
            </a:br>
            <a:r>
              <a:rPr lang="en-CA" sz="2400" dirty="0" smtClean="0">
                <a:cs typeface="Arial" pitchFamily="34" charset="0"/>
              </a:rPr>
              <a:t/>
            </a:r>
            <a:br>
              <a:rPr lang="en-CA" sz="2400" dirty="0" smtClean="0">
                <a:cs typeface="Arial" pitchFamily="34" charset="0"/>
              </a:rPr>
            </a:br>
            <a:r>
              <a:rPr lang="en-CA" sz="2400" dirty="0" smtClean="0">
                <a:cs typeface="Arial" pitchFamily="34" charset="0"/>
              </a:rPr>
              <a:t/>
            </a:r>
            <a:br>
              <a:rPr lang="en-CA" sz="2400" dirty="0" smtClean="0">
                <a:cs typeface="Arial" pitchFamily="34" charset="0"/>
              </a:rPr>
            </a:br>
            <a:r>
              <a:rPr lang="en-CA" sz="2400" b="1" dirty="0" smtClean="0">
                <a:cs typeface="Arial" pitchFamily="34" charset="0"/>
              </a:rPr>
              <a:t>Consultations &amp; Development Process</a:t>
            </a:r>
            <a:endParaRPr lang="en-CA" sz="2400" dirty="0"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447800"/>
            <a:ext cx="8610600" cy="464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tabLst/>
              <a:defRPr/>
            </a:pP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Starting in 2011 through today: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tabLst/>
              <a:defRPr/>
            </a:pPr>
            <a:endParaRPr kumimoji="0" lang="en-CA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Curriculum &amp; Assessment Framework</a:t>
            </a:r>
            <a:r>
              <a:rPr kumimoji="0" lang="en-CA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Advisory Group</a:t>
            </a:r>
            <a:endParaRPr kumimoji="0" lang="en-CA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Regional consultation</a:t>
            </a:r>
            <a:r>
              <a:rPr kumimoji="0" lang="en-CA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</a:t>
            </a: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essions on curriculum </a:t>
            </a:r>
            <a:r>
              <a:rPr kumimoji="0" lang="en-CA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graduation</a:t>
            </a:r>
            <a:endParaRPr kumimoji="0" lang="en-CA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Enabling Innovation</a:t>
            </a: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CA" sz="2100" dirty="0" smtClean="0">
                <a:latin typeface="Arial" pitchFamily="34" charset="0"/>
                <a:cs typeface="Arial" pitchFamily="34" charset="0"/>
              </a:rPr>
              <a:t>background paper</a:t>
            </a: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Exploring possible curriculum</a:t>
            </a:r>
            <a:r>
              <a:rPr kumimoji="0" lang="en-CA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designs with educators/academics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Exploring Curriculum Design </a:t>
            </a: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background</a:t>
            </a:r>
            <a:r>
              <a:rPr kumimoji="0" lang="en-CA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CA" sz="2100" dirty="0" smtClean="0">
                <a:latin typeface="Arial" pitchFamily="34" charset="0"/>
                <a:ea typeface="Calibri"/>
                <a:cs typeface="Arial" pitchFamily="34" charset="0"/>
              </a:rPr>
              <a:t>paper</a:t>
            </a:r>
            <a:endParaRPr kumimoji="0" lang="en-CA" sz="21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Calibri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Competency definitions paper</a:t>
            </a: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Calibri"/>
              <a:cs typeface="Arial" pitchFamily="34" charset="0"/>
            </a:endParaRPr>
          </a:p>
          <a:p>
            <a:pPr marL="274320" indent="-274320">
              <a:spcBef>
                <a:spcPct val="20000"/>
              </a:spcBef>
              <a:buSzPct val="85000"/>
              <a:buFont typeface="Wingdings 2"/>
              <a:buChar char=""/>
              <a:defRPr/>
            </a:pPr>
            <a:r>
              <a:rPr lang="en-CA" sz="2100" dirty="0" smtClean="0">
                <a:latin typeface="Arial" pitchFamily="34" charset="0"/>
                <a:ea typeface="Calibri"/>
                <a:cs typeface="Arial" pitchFamily="34" charset="0"/>
              </a:rPr>
              <a:t>Graduation program consultations</a:t>
            </a:r>
            <a:endParaRPr lang="en-CA" sz="12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Curriculum development (K-9)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kumimoji="0" lang="en-C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Competency development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Wingdings 2"/>
              <a:buChar char=""/>
              <a:tabLst/>
              <a:defRPr/>
            </a:pPr>
            <a:r>
              <a:rPr lang="en-CA" sz="2100" dirty="0" smtClean="0">
                <a:latin typeface="Arial" pitchFamily="34" charset="0"/>
                <a:ea typeface="Calibri"/>
                <a:cs typeface="Arial" pitchFamily="34" charset="0"/>
              </a:rPr>
              <a:t>Assessment and Curriculum Advisory Committees</a:t>
            </a:r>
            <a:endParaRPr kumimoji="0" lang="en-CA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745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910" y="1295400"/>
            <a:ext cx="8303190" cy="8340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en-CA" sz="3200" b="1" dirty="0" smtClean="0"/>
              <a:t>What </a:t>
            </a:r>
            <a:r>
              <a:rPr lang="en-CA" sz="3200" b="1" dirty="0"/>
              <a:t>are you doing or planning to do next year, to focus on the revised curriculum and competencies</a:t>
            </a:r>
            <a:r>
              <a:rPr lang="en-CA" sz="3200" b="1" dirty="0" smtClean="0"/>
              <a:t>?</a:t>
            </a:r>
          </a:p>
          <a:p>
            <a:pPr marL="514350" lvl="0" indent="-514350">
              <a:buAutoNum type="arabicPeriod"/>
            </a:pPr>
            <a:endParaRPr lang="en-CA" sz="3200" b="1" dirty="0"/>
          </a:p>
          <a:p>
            <a:pPr marL="514350" lvl="0" indent="-514350">
              <a:buAutoNum type="arabicPeriod" startAt="2"/>
            </a:pPr>
            <a:r>
              <a:rPr lang="en-CA" sz="3200" b="1" dirty="0" smtClean="0"/>
              <a:t>Given </a:t>
            </a:r>
            <a:r>
              <a:rPr lang="en-CA" sz="3200" b="1" dirty="0"/>
              <a:t>the changing emphases in the curriculum, what do you need to support your work going forward</a:t>
            </a:r>
            <a:r>
              <a:rPr lang="en-CA" sz="3200" b="1" dirty="0" smtClean="0"/>
              <a:t>?</a:t>
            </a:r>
          </a:p>
          <a:p>
            <a:pPr marL="514350" lvl="0" indent="-514350">
              <a:buAutoNum type="arabicPeriod" startAt="2"/>
            </a:pPr>
            <a:endParaRPr lang="en-CA" sz="3200" b="1" dirty="0"/>
          </a:p>
          <a:p>
            <a:pPr marL="514350" lvl="0" indent="-514350">
              <a:buAutoNum type="arabicPeriod" startAt="3"/>
            </a:pPr>
            <a:r>
              <a:rPr lang="en-CA" sz="3200" b="1" dirty="0" smtClean="0"/>
              <a:t>What do </a:t>
            </a:r>
            <a:r>
              <a:rPr lang="en-CA" sz="3200" b="1" dirty="0"/>
              <a:t>you recommend be phased in for the fall of 2016:  </a:t>
            </a:r>
            <a:r>
              <a:rPr lang="en-CA" sz="3200" b="1" dirty="0" smtClean="0"/>
              <a:t>K</a:t>
            </a:r>
            <a:r>
              <a:rPr lang="en-CA" sz="3200" b="1" dirty="0"/>
              <a:t>-5 or K-9?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lvl="0"/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752" y="304800"/>
            <a:ext cx="8372348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10634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f</a:t>
            </a:r>
            <a:r>
              <a:rPr lang="en-CA" sz="40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or discussion …</a:t>
            </a:r>
          </a:p>
          <a:p>
            <a:endParaRPr lang="en-CA" sz="4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endParaRPr lang="en-CA" sz="32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01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Screen Shot 2014-03-18 at 10.48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864754" y="2306906"/>
            <a:ext cx="747193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BC COMPETENCY WORK TO DATE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May, 2015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813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534400" cy="533400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CA" sz="6000" i="1" dirty="0" smtClean="0">
                <a:latin typeface="Arial" pitchFamily="34" charset="0"/>
                <a:cs typeface="Arial" pitchFamily="34" charset="0"/>
              </a:rPr>
              <a:t>Provincial consultation and extensive research identified these categories of core competencies that support life-long learning:</a:t>
            </a:r>
          </a:p>
          <a:p>
            <a:pPr marL="0" indent="0">
              <a:lnSpc>
                <a:spcPct val="120000"/>
              </a:lnSpc>
              <a:buNone/>
            </a:pPr>
            <a:endParaRPr lang="en-CA" sz="6000" i="1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None/>
            </a:pPr>
            <a:endParaRPr lang="en-CA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7400" dirty="0" smtClean="0">
                <a:latin typeface="Arial" pitchFamily="34" charset="0"/>
                <a:cs typeface="Arial" pitchFamily="34" charset="0"/>
              </a:rPr>
              <a:t>Thinking Competency</a:t>
            </a:r>
            <a:endParaRPr lang="en-CA" sz="7400" dirty="0" smtClean="0">
              <a:latin typeface="Arial" pitchFamily="34" charset="0"/>
              <a:cs typeface="Arial" pitchFamily="34" charset="0"/>
            </a:endParaRPr>
          </a:p>
          <a:p>
            <a:pPr lvl="2">
              <a:buClrTx/>
              <a:buFont typeface="Courier New" pitchFamily="49" charset="0"/>
              <a:buChar char="o"/>
            </a:pPr>
            <a:r>
              <a:rPr lang="en-US" sz="6100" dirty="0" smtClean="0">
                <a:latin typeface="Arial" pitchFamily="34" charset="0"/>
                <a:cs typeface="Arial" pitchFamily="34" charset="0"/>
              </a:rPr>
              <a:t>Critical thinking</a:t>
            </a:r>
            <a:endParaRPr lang="en-CA" sz="6100" dirty="0" smtClean="0">
              <a:latin typeface="Arial" pitchFamily="34" charset="0"/>
              <a:cs typeface="Arial" pitchFamily="34" charset="0"/>
            </a:endParaRPr>
          </a:p>
          <a:p>
            <a:pPr lvl="2">
              <a:buClrTx/>
              <a:buFont typeface="Courier New" pitchFamily="49" charset="0"/>
              <a:buChar char="o"/>
            </a:pPr>
            <a:r>
              <a:rPr lang="en-US" sz="6100" dirty="0" smtClean="0">
                <a:latin typeface="Arial" pitchFamily="34" charset="0"/>
                <a:cs typeface="Arial" pitchFamily="34" charset="0"/>
              </a:rPr>
              <a:t>Creative thinking</a:t>
            </a:r>
            <a:endParaRPr lang="en-CA" sz="6100" dirty="0" smtClean="0">
              <a:latin typeface="Arial" pitchFamily="34" charset="0"/>
              <a:cs typeface="Arial" pitchFamily="34" charset="0"/>
            </a:endParaRPr>
          </a:p>
          <a:p>
            <a:pPr lvl="3">
              <a:buClrTx/>
            </a:pPr>
            <a:endParaRPr lang="en-CA" sz="4300" dirty="0" smtClean="0">
              <a:latin typeface="Arial" pitchFamily="34" charset="0"/>
              <a:cs typeface="Arial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7400" dirty="0" smtClean="0">
                <a:latin typeface="Arial" pitchFamily="34" charset="0"/>
                <a:cs typeface="Arial" pitchFamily="34" charset="0"/>
              </a:rPr>
              <a:t>Communication Competency </a:t>
            </a:r>
          </a:p>
          <a:p>
            <a:pPr lvl="2">
              <a:buClrTx/>
              <a:buNone/>
            </a:pPr>
            <a:r>
              <a:rPr lang="en-US" sz="5900" dirty="0" smtClean="0">
                <a:latin typeface="Arial" pitchFamily="34" charset="0"/>
                <a:cs typeface="Arial" pitchFamily="34" charset="0"/>
              </a:rPr>
              <a:t>(oral, written, visual, digital; includes collaboration and reflection)</a:t>
            </a:r>
            <a:endParaRPr lang="en-CA" sz="5900" dirty="0" smtClean="0">
              <a:latin typeface="Arial" pitchFamily="34" charset="0"/>
              <a:cs typeface="Arial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4300" dirty="0" smtClean="0">
              <a:latin typeface="Arial" pitchFamily="34" charset="0"/>
              <a:cs typeface="Arial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7400" dirty="0" smtClean="0">
                <a:latin typeface="Arial" pitchFamily="34" charset="0"/>
                <a:cs typeface="Arial" pitchFamily="34" charset="0"/>
              </a:rPr>
              <a:t>Personal and Social Competency</a:t>
            </a:r>
            <a:endParaRPr lang="en-CA" sz="7400" dirty="0" smtClean="0">
              <a:latin typeface="Arial" pitchFamily="34" charset="0"/>
              <a:cs typeface="Arial" pitchFamily="34" charset="0"/>
            </a:endParaRPr>
          </a:p>
          <a:p>
            <a:pPr lvl="2">
              <a:buClrTx/>
              <a:buFont typeface="Courier New" pitchFamily="49" charset="0"/>
              <a:buChar char="o"/>
            </a:pPr>
            <a:r>
              <a:rPr lang="en-US" sz="6100" dirty="0" smtClean="0">
                <a:latin typeface="Arial" pitchFamily="34" charset="0"/>
                <a:cs typeface="Arial" pitchFamily="34" charset="0"/>
              </a:rPr>
              <a:t>Positive personal and cultural identity</a:t>
            </a:r>
            <a:endParaRPr lang="en-CA" sz="6100" dirty="0" smtClean="0">
              <a:latin typeface="Arial" pitchFamily="34" charset="0"/>
              <a:cs typeface="Arial" pitchFamily="34" charset="0"/>
            </a:endParaRPr>
          </a:p>
          <a:p>
            <a:pPr lvl="2">
              <a:buClrTx/>
              <a:buFont typeface="Courier New" pitchFamily="49" charset="0"/>
              <a:buChar char="o"/>
            </a:pPr>
            <a:r>
              <a:rPr lang="en-US" sz="6100" dirty="0" smtClean="0">
                <a:latin typeface="Arial" pitchFamily="34" charset="0"/>
                <a:cs typeface="Arial" pitchFamily="34" charset="0"/>
              </a:rPr>
              <a:t>Personal awareness and responsibility (includes self-regulation)</a:t>
            </a:r>
            <a:endParaRPr lang="en-CA" sz="6100" dirty="0" smtClean="0">
              <a:latin typeface="Arial" pitchFamily="34" charset="0"/>
              <a:cs typeface="Arial" pitchFamily="34" charset="0"/>
            </a:endParaRPr>
          </a:p>
          <a:p>
            <a:pPr lvl="2">
              <a:buClrTx/>
              <a:buFont typeface="Courier New" pitchFamily="49" charset="0"/>
              <a:buChar char="o"/>
            </a:pPr>
            <a:r>
              <a:rPr lang="en-US" sz="6100" dirty="0" smtClean="0">
                <a:latin typeface="Arial" pitchFamily="34" charset="0"/>
                <a:cs typeface="Arial" pitchFamily="34" charset="0"/>
              </a:rPr>
              <a:t>Social awareness and responsibility</a:t>
            </a:r>
          </a:p>
          <a:p>
            <a:pPr lvl="3">
              <a:buClrTx/>
            </a:pPr>
            <a:endParaRPr lang="en-CA" sz="4900" dirty="0" smtClean="0">
              <a:latin typeface="Arial" pitchFamily="34" charset="0"/>
              <a:cs typeface="Arial" pitchFamily="34" charset="0"/>
            </a:endParaRPr>
          </a:p>
          <a:p>
            <a:pPr lvl="2"/>
            <a:endParaRPr lang="en-CA" sz="2400" dirty="0" smtClean="0">
              <a:latin typeface="Arial" pitchFamily="34" charset="0"/>
              <a:cs typeface="Arial" pitchFamily="34" charset="0"/>
            </a:endParaRPr>
          </a:p>
          <a:p>
            <a:pPr lvl="2">
              <a:buNone/>
            </a:pPr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n-CA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Core Competencies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74310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89139"/>
            <a:ext cx="7825433" cy="158066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Components in developing competency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3454"/>
            <a:ext cx="7393709" cy="45073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Three interrelated sources: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800" dirty="0" smtClean="0"/>
              <a:t>Feedback </a:t>
            </a:r>
            <a:r>
              <a:rPr lang="en-US" sz="2800" dirty="0"/>
              <a:t>from the Aboriginal scholars, knowledge-</a:t>
            </a:r>
            <a:r>
              <a:rPr lang="en-US" sz="2800" dirty="0" smtClean="0"/>
              <a:t>keepers</a:t>
            </a:r>
          </a:p>
          <a:p>
            <a:pPr marL="114300" indent="0">
              <a:buNone/>
            </a:pPr>
            <a:endParaRPr lang="en-US" sz="1200" dirty="0" smtClean="0"/>
          </a:p>
          <a:p>
            <a:r>
              <a:rPr lang="en-US" sz="2800" dirty="0" smtClean="0"/>
              <a:t>Research presented in </a:t>
            </a:r>
            <a:r>
              <a:rPr lang="en-US" sz="2800" i="1" dirty="0" smtClean="0"/>
              <a:t>Defining Cross-curricular competencies</a:t>
            </a:r>
          </a:p>
          <a:p>
            <a:endParaRPr lang="en-US" sz="1200" i="1" dirty="0" smtClean="0"/>
          </a:p>
          <a:p>
            <a:r>
              <a:rPr lang="en-US" sz="2800" dirty="0" smtClean="0"/>
              <a:t>Field work in 22 districts to date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133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CONNECTIONS: COMPETENCIES AND FIRST PEOPLES PRINCIPLES OF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7620000" cy="3992563"/>
          </a:xfrm>
        </p:spPr>
        <p:txBody>
          <a:bodyPr/>
          <a:lstStyle/>
          <a:p>
            <a:endParaRPr lang="en-US" u="sng" dirty="0" smtClean="0">
              <a:hlinkClick r:id="rId2"/>
            </a:endParaRPr>
          </a:p>
          <a:p>
            <a:endParaRPr lang="en-US" u="sng" dirty="0" smtClean="0">
              <a:hlinkClick r:id="rId2"/>
            </a:endParaRPr>
          </a:p>
          <a:p>
            <a:endParaRPr lang="en-US" u="sng" dirty="0">
              <a:hlinkClick r:id="rId2"/>
            </a:endParaRPr>
          </a:p>
          <a:p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://firstpeoplesprinciplesoflearning.wordpress.com/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1-19 at 11.34.57 AM.pn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-9470" r="-947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183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Authenticity:  Developed by BC Educators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800" dirty="0"/>
              <a:t>g</a:t>
            </a:r>
            <a:r>
              <a:rPr lang="en-US" sz="2800" dirty="0" smtClean="0"/>
              <a:t>rounded in current BC classrooms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/>
              <a:t>i</a:t>
            </a:r>
            <a:r>
              <a:rPr lang="en-US" sz="2800" dirty="0" smtClean="0"/>
              <a:t>llustrations “observed” in ordinary, amazing classrooms not “created” as showpieces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/>
              <a:t>a</a:t>
            </a:r>
            <a:r>
              <a:rPr lang="en-US" sz="2800" dirty="0" smtClean="0"/>
              <a:t>uthentic profiles – the number of profiles reflects what we/teachers observed; the descriptions describe work that exists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0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45828"/>
            <a:ext cx="8534400" cy="81059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BC Core Competencies</a:t>
            </a:r>
            <a:br>
              <a:rPr lang="en-US" sz="2800" dirty="0" smtClean="0"/>
            </a:br>
            <a:r>
              <a:rPr lang="en-US" sz="2800" dirty="0"/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b="1" dirty="0" smtClean="0"/>
              <a:t>INCLUSIVE: </a:t>
            </a:r>
            <a:r>
              <a:rPr lang="en-US" dirty="0" smtClean="0"/>
              <a:t>every student has a profile</a:t>
            </a:r>
          </a:p>
          <a:p>
            <a:pPr lvl="0"/>
            <a:endParaRPr lang="en-US" b="1" dirty="0" smtClean="0"/>
          </a:p>
          <a:p>
            <a:pPr lvl="0"/>
            <a:r>
              <a:rPr lang="en-US" b="1" dirty="0" smtClean="0"/>
              <a:t>CROSS-CURRICULAR: </a:t>
            </a:r>
            <a:r>
              <a:rPr lang="en-US" dirty="0" smtClean="0"/>
              <a:t>evident in all curricular areas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b="1" dirty="0"/>
              <a:t>STRENGTH-BASED: </a:t>
            </a:r>
            <a:r>
              <a:rPr lang="en-US" dirty="0" smtClean="0"/>
              <a:t>each competency continuum emphasis the concept of expanding and growing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lvl="0"/>
            <a:r>
              <a:rPr lang="en-US" b="1" dirty="0"/>
              <a:t>STUDENT-CENTERED: </a:t>
            </a:r>
            <a:r>
              <a:rPr lang="en-US" dirty="0" smtClean="0"/>
              <a:t>based on actual samples from BC students and grounded in “I” statements</a:t>
            </a:r>
          </a:p>
          <a:p>
            <a:pPr lvl="0"/>
            <a:endParaRPr lang="en-US" dirty="0"/>
          </a:p>
          <a:p>
            <a:pPr lvl="0"/>
            <a:r>
              <a:rPr lang="en-US" b="1" dirty="0" smtClean="0"/>
              <a:t>DESCRIPTIVE AND PROGRESSIVE: </a:t>
            </a:r>
            <a:r>
              <a:rPr lang="en-US" dirty="0" smtClean="0"/>
              <a:t>profiles of progression from early childhood through adult expertise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54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511"/>
            <a:ext cx="9144000" cy="6871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792" y="0"/>
            <a:ext cx="7071108" cy="689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561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creen Shot 2014-03-13 at 3.49.21 P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760" r="2074" b="2110"/>
          <a:stretch/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/>
          </p:cNvSpPr>
          <p:nvPr/>
        </p:nvSpPr>
        <p:spPr bwMode="auto">
          <a:xfrm>
            <a:off x="0" y="4941888"/>
            <a:ext cx="91440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defTabSz="410751">
              <a:defRPr/>
            </a:pPr>
            <a:endParaRPr lang="en-US" sz="28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410751">
              <a:defRPr/>
            </a:pPr>
            <a:endParaRPr lang="en-US" sz="28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410751">
              <a:defRPr/>
            </a:pPr>
            <a:endParaRPr lang="en-US" sz="1050" dirty="0">
              <a:solidFill>
                <a:srgbClr val="000000"/>
              </a:solidFill>
              <a:cs typeface="Gill Sans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0" y="6156468"/>
            <a:ext cx="9144000" cy="53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10751">
              <a:lnSpc>
                <a:spcPts val="4620"/>
              </a:lnSpc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CORE PRINCIPLES FOR LEARNING ENVIRONMENTS, OECD</a:t>
            </a: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0" y="63949"/>
            <a:ext cx="9144000" cy="120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10751">
              <a:lnSpc>
                <a:spcPts val="4620"/>
              </a:lnSpc>
              <a:defRPr/>
            </a:pPr>
            <a:r>
              <a:rPr lang="en-US" sz="4800" b="1" dirty="0" smtClean="0">
                <a:solidFill>
                  <a:srgbClr val="FFFFFF"/>
                </a:solidFill>
                <a:latin typeface="Calibri"/>
                <a:cs typeface="Calibri"/>
              </a:rPr>
              <a:t>Core Principles for Learning Environments</a:t>
            </a:r>
            <a:endParaRPr lang="en-US" sz="2000" b="1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0" y="1489909"/>
            <a:ext cx="9144000" cy="412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10751">
              <a:lnSpc>
                <a:spcPts val="462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Makes Learning Central</a:t>
            </a:r>
          </a:p>
          <a:p>
            <a:pPr algn="ctr" defTabSz="410751">
              <a:lnSpc>
                <a:spcPts val="462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Based on the Social Nature of Learning</a:t>
            </a:r>
          </a:p>
          <a:p>
            <a:pPr algn="ctr" defTabSz="410751">
              <a:lnSpc>
                <a:spcPts val="462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 Tuned into Emotions</a:t>
            </a:r>
          </a:p>
          <a:p>
            <a:pPr algn="ctr" defTabSz="410751">
              <a:lnSpc>
                <a:spcPts val="462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Sensitive to Learner Differences</a:t>
            </a:r>
          </a:p>
          <a:p>
            <a:pPr algn="ctr" defTabSz="410751">
              <a:lnSpc>
                <a:spcPts val="462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Challenging</a:t>
            </a:r>
          </a:p>
          <a:p>
            <a:pPr algn="ctr" defTabSz="410751">
              <a:lnSpc>
                <a:spcPts val="462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Provides Clear Expectations and Descriptive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Feedback</a:t>
            </a:r>
            <a:b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</a:b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Promotes Connectedness</a:t>
            </a:r>
            <a:endParaRPr lang="en-US" sz="1600" b="1" dirty="0" smtClean="0">
              <a:solidFill>
                <a:srgbClr val="FFFFFF"/>
              </a:solidFill>
              <a:effectLst>
                <a:glow rad="1397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26000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3995" y="4675769"/>
            <a:ext cx="76945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Georgia Determined</a:t>
            </a:r>
          </a:p>
          <a:p>
            <a:pPr marL="915988" indent="-231775">
              <a:buFont typeface="Arial"/>
              <a:buChar char="•"/>
            </a:pPr>
            <a:r>
              <a:rPr lang="en-US" sz="2400" dirty="0" smtClean="0"/>
              <a:t>How do I get these out?</a:t>
            </a:r>
          </a:p>
          <a:p>
            <a:pPr marL="915988" indent="-231775">
              <a:buFont typeface="Arial"/>
              <a:buChar char="•"/>
            </a:pPr>
            <a:r>
              <a:rPr lang="en-US" sz="2400" dirty="0" smtClean="0"/>
              <a:t>What happens if I turn it over?</a:t>
            </a:r>
          </a:p>
          <a:p>
            <a:pPr marL="915988" indent="-231775">
              <a:buFont typeface="Arial"/>
              <a:buChar char="•"/>
            </a:pPr>
            <a:r>
              <a:rPr lang="en-US" sz="2400" dirty="0" smtClean="0"/>
              <a:t>Success!</a:t>
            </a:r>
            <a:endParaRPr lang="en-US" sz="2400" dirty="0"/>
          </a:p>
        </p:txBody>
      </p:sp>
      <p:pic>
        <p:nvPicPr>
          <p:cNvPr id="5" name="Picture 4" descr="41SSEJG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9" y="525790"/>
            <a:ext cx="8174962" cy="40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/>
            </a:pPr>
            <a:r>
              <a:rPr lang="en-CA" spc="0" dirty="0" smtClean="0">
                <a:ln>
                  <a:noFill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Core </a:t>
            </a:r>
            <a:r>
              <a:rPr lang="en-CA" spc="0" dirty="0">
                <a:ln>
                  <a:noFill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Competencies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Communication:  Profiles and 23 illustrations posted</a:t>
            </a:r>
          </a:p>
          <a:p>
            <a:r>
              <a:rPr lang="en-CA" dirty="0" smtClean="0"/>
              <a:t>Positive Personal &amp; Cultural Identity:  Profiles and 19 illustrations posted</a:t>
            </a:r>
          </a:p>
          <a:p>
            <a:r>
              <a:rPr lang="en-CA" dirty="0" smtClean="0"/>
              <a:t>Creative Thinking:  Profiles and 31illustrations posted</a:t>
            </a:r>
          </a:p>
          <a:p>
            <a:r>
              <a:rPr lang="en-CA" dirty="0" smtClean="0"/>
              <a:t>Critical Thinking:  Profiles and 20 illustrations will be posted April/May, 2015</a:t>
            </a:r>
          </a:p>
          <a:p>
            <a:r>
              <a:rPr lang="en-CA" dirty="0" smtClean="0"/>
              <a:t>Personal Responsibility: Coming June 2015</a:t>
            </a:r>
          </a:p>
          <a:p>
            <a:r>
              <a:rPr lang="en-CA" dirty="0" smtClean="0"/>
              <a:t>Social Responsibility:  Coming June 2015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714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53400" cy="1371600"/>
          </a:xfrm>
        </p:spPr>
        <p:txBody>
          <a:bodyPr>
            <a:normAutofit/>
          </a:bodyPr>
          <a:lstStyle/>
          <a:p>
            <a:pPr algn="ctr"/>
            <a:r>
              <a:rPr lang="en-CA" b="1" spc="0" dirty="0" smtClean="0">
                <a:ln>
                  <a:noFill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What are BC Teachers already doing?</a:t>
            </a:r>
            <a:endParaRPr lang="en-CA" b="1" spc="0" dirty="0">
              <a:ln>
                <a:noFill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CA" dirty="0" smtClean="0"/>
              <a:t>exploring </a:t>
            </a:r>
            <a:r>
              <a:rPr lang="en-CA" dirty="0"/>
              <a:t>and becoming familiar with </a:t>
            </a:r>
            <a:r>
              <a:rPr lang="en-CA" dirty="0" smtClean="0"/>
              <a:t>the </a:t>
            </a:r>
            <a:r>
              <a:rPr lang="en-CA" dirty="0"/>
              <a:t>provincial </a:t>
            </a:r>
            <a:r>
              <a:rPr lang="en-CA" dirty="0" smtClean="0"/>
              <a:t>curriculum, and focusing on a specific discipline</a:t>
            </a:r>
          </a:p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CA" dirty="0" smtClean="0"/>
              <a:t>planning lessons/themes/interdisciplinary practises utilizing the redesigned </a:t>
            </a:r>
            <a:r>
              <a:rPr lang="en-US" dirty="0" smtClean="0"/>
              <a:t>learning standards, competencies, </a:t>
            </a:r>
            <a:r>
              <a:rPr lang="en-US" dirty="0"/>
              <a:t>and big ideas </a:t>
            </a:r>
            <a:r>
              <a:rPr lang="en-US" dirty="0" smtClean="0"/>
              <a:t>which encompass </a:t>
            </a:r>
            <a:r>
              <a:rPr lang="en-US" dirty="0"/>
              <a:t>what students will know, understand, and be able to </a:t>
            </a:r>
            <a:r>
              <a:rPr lang="en-US" dirty="0" smtClean="0"/>
              <a:t>do and using this structure </a:t>
            </a:r>
            <a:r>
              <a:rPr lang="en-US" dirty="0"/>
              <a:t>for planning and </a:t>
            </a:r>
            <a:r>
              <a:rPr lang="en-US" dirty="0" smtClean="0"/>
              <a:t>assessment</a:t>
            </a:r>
            <a:endParaRPr lang="en-CA" dirty="0"/>
          </a:p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US" dirty="0" smtClean="0"/>
              <a:t>developing </a:t>
            </a:r>
            <a:r>
              <a:rPr lang="en-US" dirty="0"/>
              <a:t>different planning constructs for curriculum delivery – themes, inter-disciplinary, project/problem </a:t>
            </a:r>
            <a:r>
              <a:rPr lang="en-US" dirty="0" smtClean="0"/>
              <a:t>based</a:t>
            </a:r>
          </a:p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US" dirty="0"/>
              <a:t>i</a:t>
            </a:r>
            <a:r>
              <a:rPr lang="en-US" dirty="0" smtClean="0"/>
              <a:t>ncorporating </a:t>
            </a:r>
            <a:r>
              <a:rPr lang="en-US" dirty="0"/>
              <a:t>innovative classroom practices such as (problem based/project based, genius hour, maker spaces, community connections, service </a:t>
            </a:r>
            <a:r>
              <a:rPr lang="en-US" dirty="0" smtClean="0"/>
              <a:t>learning)</a:t>
            </a:r>
          </a:p>
        </p:txBody>
      </p:sp>
    </p:spTree>
    <p:extLst>
      <p:ext uri="{BB962C8B-B14F-4D97-AF65-F5344CB8AC3E}">
        <p14:creationId xmlns:p14="http://schemas.microsoft.com/office/powerpoint/2010/main" val="393253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BC Teachers already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US" sz="2400" dirty="0" smtClean="0"/>
              <a:t>focusing </a:t>
            </a:r>
            <a:r>
              <a:rPr lang="en-US" sz="2400" dirty="0"/>
              <a:t>on competency development in Thinking, Communication and Personal and Social Competence</a:t>
            </a:r>
          </a:p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US" sz="2400" dirty="0"/>
              <a:t>m</a:t>
            </a:r>
            <a:r>
              <a:rPr lang="en-US" sz="2400" dirty="0" smtClean="0"/>
              <a:t>eeting in ‘book clubs’ to have conversations on </a:t>
            </a:r>
            <a:r>
              <a:rPr lang="en-US" sz="2400" dirty="0"/>
              <a:t>how to “activate” the competencies in their classrooms</a:t>
            </a:r>
          </a:p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US" sz="2400" dirty="0"/>
              <a:t>i</a:t>
            </a:r>
            <a:r>
              <a:rPr lang="en-US" sz="2400" dirty="0" smtClean="0"/>
              <a:t>nquiring into different structures  </a:t>
            </a:r>
            <a:r>
              <a:rPr lang="en-US" sz="2400" dirty="0"/>
              <a:t>– moving away from structures and approaches that impede innovation</a:t>
            </a:r>
          </a:p>
          <a:p>
            <a:pPr marL="342900" indent="-342900">
              <a:buFont typeface="Arial"/>
              <a:buChar char="•"/>
              <a:tabLst>
                <a:tab pos="358775" algn="l"/>
              </a:tabLst>
            </a:pPr>
            <a:r>
              <a:rPr lang="en-US" sz="2400" dirty="0"/>
              <a:t>c</a:t>
            </a:r>
            <a:r>
              <a:rPr lang="en-US" sz="2400" dirty="0" smtClean="0"/>
              <a:t>onnecting through networks </a:t>
            </a:r>
            <a:r>
              <a:rPr lang="en-US" sz="2400" dirty="0"/>
              <a:t>of innovative practices to inspire and motivate and create momentum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1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BC Teachers already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u</a:t>
            </a:r>
            <a:r>
              <a:rPr lang="en-US" dirty="0" smtClean="0"/>
              <a:t>sing the core competencies in English Language Arts, Social Studies, Science, Arts (e.g., what profile best represents a person/character and what evidence supports your thinking? – both fiction and non-fiction)</a:t>
            </a:r>
          </a:p>
        </p:txBody>
      </p:sp>
    </p:spTree>
    <p:extLst>
      <p:ext uri="{BB962C8B-B14F-4D97-AF65-F5344CB8AC3E}">
        <p14:creationId xmlns:p14="http://schemas.microsoft.com/office/powerpoint/2010/main" val="229550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-380999"/>
            <a:ext cx="8534400" cy="1596898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/>
              <a:t>3 pillars support the development of the</a:t>
            </a:r>
            <a:br>
              <a:rPr lang="en-US" sz="2700" dirty="0" smtClean="0"/>
            </a:br>
            <a:r>
              <a:rPr lang="en-US" sz="2700" dirty="0" smtClean="0"/>
              <a:t>BC Educated Citizen 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118535"/>
              </p:ext>
            </p:extLst>
          </p:nvPr>
        </p:nvGraphicFramePr>
        <p:xfrm>
          <a:off x="162140" y="1405036"/>
          <a:ext cx="8823098" cy="5322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1803"/>
                <a:gridCol w="4391295"/>
              </a:tblGrid>
              <a:tr h="8474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3 PILLARS THAT SUPPORT THE DEVELOPMENT OF THE EDUCATED CITIZEN IN BC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DEFINITIONS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9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Literacy and Numeracy Foundations 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grade level expectations for required skills in reading; writing; and numeracy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expressed in 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the</a:t>
                      </a:r>
                      <a:r>
                        <a:rPr lang="en-US" sz="1800" baseline="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Performance </a:t>
                      </a: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Standards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12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Understanding </a:t>
                      </a:r>
                      <a:r>
                        <a:rPr lang="en-US" sz="1800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and Application </a:t>
                      </a: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of </a:t>
                      </a:r>
                      <a:r>
                        <a:rPr lang="en-US" sz="1800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Rich </a:t>
                      </a: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C</a:t>
                      </a:r>
                      <a:r>
                        <a:rPr lang="en-US" sz="1800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ontent 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prescribed learning standards for concepts and content in curriculum (areas of learning)</a:t>
                      </a:r>
                      <a:endParaRPr lang="en-US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expressed in the curriculum</a:t>
                      </a:r>
                      <a:endParaRPr lang="en-US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 </a:t>
                      </a:r>
                      <a:endParaRPr lang="en-US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12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Core Competencies</a:t>
                      </a:r>
                      <a:endParaRPr lang="en-US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broad areas of development: thinking; communication; personal &amp; social development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expressed in the competency 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profiles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16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04800"/>
            <a:ext cx="8372348" cy="685800"/>
          </a:xfrm>
        </p:spPr>
        <p:txBody>
          <a:bodyPr>
            <a:noAutofit/>
          </a:bodyPr>
          <a:lstStyle/>
          <a:p>
            <a:r>
              <a:rPr lang="en-CA" sz="2800" b="1" dirty="0" smtClean="0">
                <a:cs typeface="Arial" pitchFamily="34" charset="0"/>
              </a:rPr>
              <a:t/>
            </a:r>
            <a:br>
              <a:rPr lang="en-CA" sz="2800" b="1" dirty="0" smtClean="0">
                <a:cs typeface="Arial" pitchFamily="34" charset="0"/>
              </a:rPr>
            </a:br>
            <a:r>
              <a:rPr lang="en-CA" sz="2800" b="1" dirty="0">
                <a:cs typeface="Arial" pitchFamily="34" charset="0"/>
              </a:rPr>
              <a:t/>
            </a:r>
            <a:br>
              <a:rPr lang="en-CA" sz="2800" b="1" dirty="0">
                <a:cs typeface="Arial" pitchFamily="34" charset="0"/>
              </a:rPr>
            </a:br>
            <a:r>
              <a:rPr lang="en-CA" sz="2800" b="1" dirty="0" smtClean="0">
                <a:cs typeface="Arial" pitchFamily="34" charset="0"/>
              </a:rPr>
              <a:t>Guiding principles</a:t>
            </a:r>
            <a:endParaRPr lang="en-CA" sz="2000" b="1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752" y="1905000"/>
            <a:ext cx="8372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sp>
        <p:nvSpPr>
          <p:cNvPr id="10" name="Rectangle 9"/>
          <p:cNvSpPr/>
          <p:nvPr/>
        </p:nvSpPr>
        <p:spPr>
          <a:xfrm>
            <a:off x="381000" y="2173963"/>
            <a:ext cx="83723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Core Competencies are explicit in redesign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the important concepts and big ideas inherent in the discipline</a:t>
            </a:r>
          </a:p>
          <a:p>
            <a:pPr marL="365125" indent="-365125"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0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Emphasize higher order learning and deeper learning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and embed First Peoples Principles of Learning and Aboriginal knowledge and world views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sz="2800" dirty="0" smtClean="0"/>
          </a:p>
          <a:p>
            <a:pPr marL="365125" indent="-365125">
              <a:buFont typeface="Arial" pitchFamily="34" charset="0"/>
              <a:buChar char="•"/>
            </a:pPr>
            <a:endParaRPr lang="en-CA" sz="2800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CA" sz="28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371600"/>
            <a:ext cx="7696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Concept-Based, Competency-Driven Curriculum…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3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910" y="1295400"/>
            <a:ext cx="830319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365125">
              <a:buFont typeface="Arial" pitchFamily="34" charset="0"/>
              <a:buChar char="•"/>
            </a:pPr>
            <a:endParaRPr lang="en-US" sz="3600" dirty="0" smtClean="0"/>
          </a:p>
          <a:p>
            <a:pPr marL="365125" lvl="0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the prescriptive nature of curriculum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0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Allow for flexibility and choice for teachers and student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0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Enable teachers to be more creative and innovative in their design of learning experiences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0" indent="-365125"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Align assessment and evaluation with the redesign of the curriculum</a:t>
            </a:r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lvl="0"/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  <a:p>
            <a:pPr marL="365125" lvl="0" indent="-365125">
              <a:buFont typeface="Arial" pitchFamily="34" charset="0"/>
              <a:buChar char="•"/>
            </a:pPr>
            <a:endParaRPr lang="en-US" dirty="0"/>
          </a:p>
          <a:p>
            <a:pPr marL="365125" lvl="0" indent="-365125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752" y="304800"/>
            <a:ext cx="8372348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CA" sz="2800" b="1" dirty="0" smtClean="0">
                <a:latin typeface="Arial" pitchFamily="34" charset="0"/>
                <a:cs typeface="Arial" pitchFamily="34" charset="0"/>
              </a:rPr>
            </a:br>
            <a:r>
              <a:rPr lang="en-C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CA" sz="2800" b="1" dirty="0" smtClean="0">
                <a:latin typeface="Arial" pitchFamily="34" charset="0"/>
                <a:cs typeface="Arial" pitchFamily="34" charset="0"/>
              </a:rPr>
            </a:b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10634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Guiding principles</a:t>
            </a:r>
            <a:endParaRPr lang="en-CA" sz="32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8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B.C.’s KDU (KUD) Curriculum Model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Courier New"/>
              <a:buChar char="o"/>
            </a:pPr>
            <a:r>
              <a:rPr lang="en-US" dirty="0" smtClean="0"/>
              <a:t>the </a:t>
            </a:r>
            <a:r>
              <a:rPr lang="en-US" dirty="0"/>
              <a:t>3-D curriculum model: Know, Understand, Be able to Do</a:t>
            </a:r>
          </a:p>
          <a:p>
            <a:pPr marL="342900" indent="-342900">
              <a:buFont typeface="Courier New"/>
              <a:buChar char="o"/>
            </a:pPr>
            <a:r>
              <a:rPr lang="en-US" dirty="0"/>
              <a:t>B.C.’s </a:t>
            </a:r>
            <a:r>
              <a:rPr lang="en-US" dirty="0" smtClean="0"/>
              <a:t>KDU </a:t>
            </a:r>
            <a:r>
              <a:rPr lang="en-US" dirty="0"/>
              <a:t>model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content learning standards = what students will </a:t>
            </a:r>
            <a:r>
              <a:rPr lang="en-US" sz="2000" b="1" dirty="0"/>
              <a:t>know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curricular competency learning standards = what student will be able to </a:t>
            </a:r>
            <a:r>
              <a:rPr lang="en-US" sz="2000" b="1" dirty="0"/>
              <a:t>do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big ideas = what students will </a:t>
            </a:r>
            <a:r>
              <a:rPr lang="en-US" sz="2000" b="1" dirty="0"/>
              <a:t>understand</a:t>
            </a:r>
            <a:endParaRPr lang="en-US" b="1" dirty="0"/>
          </a:p>
          <a:p>
            <a:pPr marL="800100" lvl="1" indent="-342900">
              <a:buFont typeface="Wingdings" charset="2"/>
              <a:buChar char="²"/>
            </a:pPr>
            <a:endParaRPr lang="en-US" dirty="0"/>
          </a:p>
          <a:p>
            <a:pPr marL="800100" lvl="1" indent="-342900">
              <a:buFont typeface="Wingdings" charset="2"/>
              <a:buChar char="²"/>
            </a:pPr>
            <a:endParaRPr lang="en-US" dirty="0"/>
          </a:p>
          <a:p>
            <a:pPr marL="800100" lvl="1" indent="-342900">
              <a:buFont typeface="Wingdings" charset="2"/>
              <a:buChar char="²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C:\Users\nwalt\AppData\Local\Microsoft\Windows\Temporary Internet Files\Content.Outlook\XESQNBXB\curriculum_page_screenshot_c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24840">
            <a:off x="5757738" y="3536616"/>
            <a:ext cx="2079892" cy="2607379"/>
          </a:xfrm>
          <a:prstGeom prst="rect">
            <a:avLst/>
          </a:prstGeom>
          <a:noFill/>
        </p:spPr>
      </p:pic>
      <p:pic>
        <p:nvPicPr>
          <p:cNvPr id="7" name="Picture Placeholder 11" descr="Concept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 rot="20196701">
            <a:off x="1852280" y="4113015"/>
            <a:ext cx="2117157" cy="197295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rot="20380798">
            <a:off x="813660" y="4599043"/>
            <a:ext cx="1368152" cy="2430335"/>
            <a:chOff x="395536" y="4427664"/>
            <a:chExt cx="1368152" cy="2430335"/>
          </a:xfrm>
        </p:grpSpPr>
        <p:sp>
          <p:nvSpPr>
            <p:cNvPr id="9" name="Right Arrow 8"/>
            <p:cNvSpPr/>
            <p:nvPr/>
          </p:nvSpPr>
          <p:spPr>
            <a:xfrm>
              <a:off x="395536" y="4427664"/>
              <a:ext cx="1368152" cy="24303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886" y="5258110"/>
              <a:ext cx="10137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 dirty="0" smtClean="0"/>
                <a:t>Core Competencies are underpinning</a:t>
              </a:r>
              <a:endParaRPr lang="en-CA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885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1" descr="Concep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 rot="21421631">
            <a:off x="1898684" y="984560"/>
            <a:ext cx="5842858" cy="544490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BC’s Model: A Work in Progress</a:t>
            </a:r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323528" y="2852936"/>
            <a:ext cx="2232248" cy="3168352"/>
            <a:chOff x="323528" y="2852936"/>
            <a:chExt cx="2232248" cy="3168352"/>
          </a:xfrm>
        </p:grpSpPr>
        <p:sp>
          <p:nvSpPr>
            <p:cNvPr id="2" name="Right Arrow 1"/>
            <p:cNvSpPr/>
            <p:nvPr/>
          </p:nvSpPr>
          <p:spPr>
            <a:xfrm>
              <a:off x="323528" y="2852936"/>
              <a:ext cx="2232248" cy="31683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5556" y="3975447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Core Competencies are underpinning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78185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72381"/>
          </a:xfrm>
          <a:prstGeom prst="rect">
            <a:avLst/>
          </a:prstGeom>
          <a:solidFill>
            <a:srgbClr val="4F5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latin typeface="Avenir Next Condensed Medium"/>
              </a:rPr>
              <a:t>knKKN</a:t>
            </a:r>
            <a:endParaRPr lang="en-US" dirty="0">
              <a:latin typeface="Avenir Next Condensed Medium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" b="25416"/>
          <a:stretch/>
        </p:blipFill>
        <p:spPr>
          <a:xfrm rot="21420000">
            <a:off x="1184247" y="-26346"/>
            <a:ext cx="6788207" cy="72420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867900" y="2476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6610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1099</TotalTime>
  <Words>1247</Words>
  <Application>Microsoft Macintosh PowerPoint</Application>
  <PresentationFormat>On-screen Show (4:3)</PresentationFormat>
  <Paragraphs>284</Paragraphs>
  <Slides>34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Essential</vt:lpstr>
      <vt:lpstr>Curriculum Redesign</vt:lpstr>
      <vt:lpstr>    Consultations &amp; Development Process</vt:lpstr>
      <vt:lpstr>PowerPoint Presentation</vt:lpstr>
      <vt:lpstr>3 pillars support the development of the BC Educated Citizen </vt:lpstr>
      <vt:lpstr>  Guiding principles</vt:lpstr>
      <vt:lpstr>PowerPoint Presentation</vt:lpstr>
      <vt:lpstr>B.C.’s KDU (KUD) Curriculum Model</vt:lpstr>
      <vt:lpstr>BC’s Model: A Work in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for Curriculum Development</vt:lpstr>
      <vt:lpstr>PowerPoint Presentation</vt:lpstr>
      <vt:lpstr>K – 9 Curriculum AND COMPETENCY Feedback Meeting with BC Teachers’ Federation </vt:lpstr>
      <vt:lpstr> “The change and transformation is really not about curriculum.   It is actually about how we engage students in learning.”   </vt:lpstr>
      <vt:lpstr>What are the Implications of Transformation  for the Ministry of Education?</vt:lpstr>
      <vt:lpstr>PowerPoint Presentation</vt:lpstr>
      <vt:lpstr>PowerPoint Presentation</vt:lpstr>
      <vt:lpstr>PowerPoint Presentation</vt:lpstr>
      <vt:lpstr>PowerPoint Presentation</vt:lpstr>
      <vt:lpstr>Components in developing competency profiles</vt:lpstr>
      <vt:lpstr>CONNECTIONS: COMPETENCIES AND FIRST PEOPLES PRINCIPLES OF LEARNING</vt:lpstr>
      <vt:lpstr>PowerPoint Presentation</vt:lpstr>
      <vt:lpstr>Authenticity:  Developed by BC Educators</vt:lpstr>
      <vt:lpstr>PowerPoint Presentation</vt:lpstr>
      <vt:lpstr>BC Core Competencies CHARACTERISTICS</vt:lpstr>
      <vt:lpstr>PowerPoint Presentation</vt:lpstr>
      <vt:lpstr>PowerPoint Presentation</vt:lpstr>
      <vt:lpstr>Core Competencies</vt:lpstr>
      <vt:lpstr>What are BC Teachers already doing?</vt:lpstr>
      <vt:lpstr>What are BC Teachers already doing?</vt:lpstr>
      <vt:lpstr>What are BC Teachers already doing?</vt:lpstr>
    </vt:vector>
  </TitlesOfParts>
  <Company>School District #36 (Surrey)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TRANSFORMATION</dc:title>
  <dc:creator>Pat Horstead</dc:creator>
  <cp:lastModifiedBy>Maureen Dockendorf</cp:lastModifiedBy>
  <cp:revision>85</cp:revision>
  <cp:lastPrinted>2014-05-17T00:44:50Z</cp:lastPrinted>
  <dcterms:created xsi:type="dcterms:W3CDTF">2014-05-16T18:20:01Z</dcterms:created>
  <dcterms:modified xsi:type="dcterms:W3CDTF">2015-05-08T18:49:41Z</dcterms:modified>
</cp:coreProperties>
</file>