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7" r:id="rId2"/>
    <p:sldId id="289" r:id="rId3"/>
    <p:sldId id="286" r:id="rId4"/>
    <p:sldId id="290" r:id="rId5"/>
    <p:sldId id="287" r:id="rId6"/>
    <p:sldId id="258" r:id="rId7"/>
    <p:sldId id="259" r:id="rId8"/>
    <p:sldId id="260" r:id="rId9"/>
    <p:sldId id="261" r:id="rId10"/>
    <p:sldId id="276" r:id="rId11"/>
    <p:sldId id="262" r:id="rId12"/>
    <p:sldId id="275" r:id="rId13"/>
    <p:sldId id="277" r:id="rId14"/>
    <p:sldId id="279" r:id="rId15"/>
    <p:sldId id="278" r:id="rId16"/>
    <p:sldId id="280" r:id="rId17"/>
    <p:sldId id="281" r:id="rId18"/>
    <p:sldId id="282" r:id="rId19"/>
    <p:sldId id="283" r:id="rId20"/>
    <p:sldId id="284" r:id="rId21"/>
    <p:sldId id="285" r:id="rId22"/>
    <p:sldId id="263" r:id="rId23"/>
    <p:sldId id="270" r:id="rId24"/>
    <p:sldId id="271" r:id="rId25"/>
    <p:sldId id="264" r:id="rId26"/>
    <p:sldId id="265" r:id="rId27"/>
    <p:sldId id="274" r:id="rId28"/>
    <p:sldId id="266" r:id="rId29"/>
    <p:sldId id="272" r:id="rId30"/>
    <p:sldId id="273" r:id="rId31"/>
    <p:sldId id="267" r:id="rId32"/>
    <p:sldId id="268" r:id="rId33"/>
    <p:sldId id="288" r:id="rId34"/>
    <p:sldId id="26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9" d="100"/>
          <a:sy n="79" d="100"/>
        </p:scale>
        <p:origin x="-14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69B85B-C237-9447-93F3-F00D4E35F996}" type="datetimeFigureOut">
              <a:rPr lang="en-US" smtClean="0"/>
              <a:pPr/>
              <a:t>2/23/15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DCB941-116C-A949-B95F-416A5486CFEC}" type="slidenum">
              <a:rPr lang="en-US" smtClean="0"/>
              <a:pPr/>
              <a:t>‹#›</a:t>
            </a:fld>
            <a:endParaRPr lang="en-US"/>
          </a:p>
        </p:txBody>
      </p:sp>
    </p:spTree>
    <p:extLst>
      <p:ext uri="{BB962C8B-B14F-4D97-AF65-F5344CB8AC3E}">
        <p14:creationId xmlns:p14="http://schemas.microsoft.com/office/powerpoint/2010/main" val="9921158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0F9B966-16CB-6244-BC10-EC3505131F8B}" type="slidenum">
              <a:rPr lang="en-US"/>
              <a:pPr/>
              <a:t>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56BCEAF-1038-0344-A33C-3419299BF820}" type="slidenum">
              <a:rPr lang="en-US"/>
              <a:pPr/>
              <a:t>26</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1C183F64-5C32-F14F-BF65-AF95099ABEF4}" type="slidenum">
              <a:rPr lang="en-US"/>
              <a:pPr/>
              <a:t>28</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5020EEE-0683-1E4A-A6C0-C8D6E2109702}" type="slidenum">
              <a:rPr lang="en-US"/>
              <a:pPr/>
              <a:t>31</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07561EE-5106-D446-B8A2-825DF69C9ECF}" type="slidenum">
              <a:rPr lang="en-US"/>
              <a:pPr/>
              <a:t>32</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6F1B4A4-3DE2-1140-B9A2-91F7F9449573}" type="slidenum">
              <a:rPr lang="en-US"/>
              <a:pPr/>
              <a:t>34</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8A590BF-7664-C94A-8622-4813460F3B71}" type="slidenum">
              <a:rPr lang="en-US"/>
              <a:pPr/>
              <a:t>6</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409554BC-77B8-3D44-9575-A46E904362F2}" type="slidenum">
              <a:rPr lang="en-US"/>
              <a:pPr/>
              <a:t>7</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8D919FD-9496-2349-8E10-D134EA8FA9A6}" type="slidenum">
              <a:rPr lang="en-US"/>
              <a:pPr/>
              <a:t>8</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EE424C51-7DD2-6D43-AE58-9B053E50996E}" type="slidenum">
              <a:rPr lang="en-US"/>
              <a:pPr/>
              <a:t>9</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4D125B6-28F0-3A42-928E-8D0AD66FF66F}" type="slidenum">
              <a:rPr lang="en-US"/>
              <a:pPr/>
              <a:t>11</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4D125B6-28F0-3A42-928E-8D0AD66FF66F}" type="slidenum">
              <a:rPr lang="en-US"/>
              <a:pPr/>
              <a:t>12</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A7C8040-992F-7042-98EE-CECBFCEDA733}" type="slidenum">
              <a:rPr lang="en-US"/>
              <a:pPr/>
              <a:t>22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2D7AC33-F5FA-8C4B-A826-8B2FC8BA045C}" type="slidenum">
              <a:rPr lang="en-US"/>
              <a:pPr/>
              <a:t>25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7411EB-7848-2046-AEB3-3F2A8D10341F}" type="datetimeFigureOut">
              <a:rPr lang="en-US" smtClean="0"/>
              <a:pPr/>
              <a:t>2/23/15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411EB-7848-2046-AEB3-3F2A8D10341F}" type="datetimeFigureOut">
              <a:rPr lang="en-US" smtClean="0"/>
              <a:pPr/>
              <a:t>2/23/15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411EB-7848-2046-AEB3-3F2A8D10341F}" type="datetimeFigureOut">
              <a:rPr lang="en-US" smtClean="0"/>
              <a:pPr/>
              <a:t>2/23/15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411EB-7848-2046-AEB3-3F2A8D10341F}" type="datetimeFigureOut">
              <a:rPr lang="en-US" smtClean="0"/>
              <a:pPr/>
              <a:t>2/23/15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7411EB-7848-2046-AEB3-3F2A8D10341F}" type="datetimeFigureOut">
              <a:rPr lang="en-US" smtClean="0"/>
              <a:pPr/>
              <a:t>2/23/15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7411EB-7848-2046-AEB3-3F2A8D10341F}" type="datetimeFigureOut">
              <a:rPr lang="en-US" smtClean="0"/>
              <a:pPr/>
              <a:t>2/23/15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7411EB-7848-2046-AEB3-3F2A8D10341F}" type="datetimeFigureOut">
              <a:rPr lang="en-US" smtClean="0"/>
              <a:pPr/>
              <a:t>2/23/15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7411EB-7848-2046-AEB3-3F2A8D10341F}" type="datetimeFigureOut">
              <a:rPr lang="en-US" smtClean="0"/>
              <a:pPr/>
              <a:t>2/23/15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411EB-7848-2046-AEB3-3F2A8D10341F}" type="datetimeFigureOut">
              <a:rPr lang="en-US" smtClean="0"/>
              <a:pPr/>
              <a:t>2/23/15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411EB-7848-2046-AEB3-3F2A8D10341F}" type="datetimeFigureOut">
              <a:rPr lang="en-US" smtClean="0"/>
              <a:pPr/>
              <a:t>2/23/15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411EB-7848-2046-AEB3-3F2A8D10341F}" type="datetimeFigureOut">
              <a:rPr lang="en-US" smtClean="0"/>
              <a:pPr/>
              <a:t>2/23/15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F1BF99-AC12-CB4B-B4B8-40266DF8F3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411EB-7848-2046-AEB3-3F2A8D10341F}" type="datetimeFigureOut">
              <a:rPr lang="en-US" smtClean="0"/>
              <a:pPr/>
              <a:t>2/23/15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1BF99-AC12-CB4B-B4B8-40266DF8F3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5800" y="685800"/>
            <a:ext cx="7772400" cy="2438400"/>
          </a:xfrm>
        </p:spPr>
        <p:txBody>
          <a:bodyPr/>
          <a:lstStyle/>
          <a:p>
            <a:pPr eaLnBrk="1" hangingPunct="1"/>
            <a:r>
              <a:rPr lang="en-US"/>
              <a:t>Action Strategies for Readers</a:t>
            </a:r>
          </a:p>
        </p:txBody>
      </p:sp>
      <p:sp>
        <p:nvSpPr>
          <p:cNvPr id="21507" name="Rectangle 3"/>
          <p:cNvSpPr>
            <a:spLocks noGrp="1" noChangeArrowheads="1"/>
          </p:cNvSpPr>
          <p:nvPr>
            <p:ph type="subTitle" idx="1"/>
          </p:nvPr>
        </p:nvSpPr>
        <p:spPr>
          <a:xfrm>
            <a:off x="1371600" y="3276600"/>
            <a:ext cx="6400800" cy="1905000"/>
          </a:xfrm>
        </p:spPr>
        <p:txBody>
          <a:bodyPr>
            <a:normAutofit fontScale="85000" lnSpcReduction="20000"/>
          </a:bodyPr>
          <a:lstStyle/>
          <a:p>
            <a:pPr eaLnBrk="1" hangingPunct="1"/>
            <a:r>
              <a:rPr lang="en-US"/>
              <a:t>Using frontloading, think alouds, drama in education and action strategies to deepen engagement and comprehension</a:t>
            </a:r>
          </a:p>
          <a:p>
            <a:pPr eaLnBrk="1" hangingPunct="1"/>
            <a:r>
              <a:rPr lang="en-US"/>
              <a:t>Jeffrey D. Wilhelm</a:t>
            </a:r>
          </a:p>
          <a:p>
            <a:pPr eaLnBrk="1" hangingPunct="1"/>
            <a:r>
              <a:rPr lang="en-US"/>
              <a:t>Jwilhelm@boisestate.edu</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a:t>
            </a:r>
            <a:r>
              <a:rPr lang="en-US" dirty="0" smtClean="0"/>
              <a:t>Questions for SUKEY</a:t>
            </a:r>
            <a:endParaRPr lang="en-US" dirty="0"/>
          </a:p>
        </p:txBody>
      </p:sp>
      <p:sp>
        <p:nvSpPr>
          <p:cNvPr id="3" name="Content Placeholder 2"/>
          <p:cNvSpPr>
            <a:spLocks noGrp="1"/>
          </p:cNvSpPr>
          <p:nvPr>
            <p:ph idx="1"/>
          </p:nvPr>
        </p:nvSpPr>
        <p:spPr>
          <a:xfrm>
            <a:off x="457200" y="1417638"/>
            <a:ext cx="8229600" cy="5211762"/>
          </a:xfrm>
        </p:spPr>
        <p:txBody>
          <a:bodyPr>
            <a:normAutofit fontScale="92500" lnSpcReduction="10000"/>
          </a:bodyPr>
          <a:lstStyle/>
          <a:p>
            <a:r>
              <a:rPr lang="en-US" dirty="0" smtClean="0"/>
              <a:t>How can we best deal with trouble?</a:t>
            </a:r>
          </a:p>
          <a:p>
            <a:endParaRPr lang="en-US" dirty="0"/>
          </a:p>
          <a:p>
            <a:pPr marL="0" indent="0">
              <a:buNone/>
            </a:pPr>
            <a:r>
              <a:rPr lang="en-US" dirty="0" err="1" smtClean="0"/>
              <a:t>Subquestions</a:t>
            </a:r>
            <a:r>
              <a:rPr lang="en-US" dirty="0" smtClean="0"/>
              <a:t>:</a:t>
            </a:r>
          </a:p>
          <a:p>
            <a:pPr marL="0" indent="0">
              <a:buNone/>
            </a:pPr>
            <a:r>
              <a:rPr lang="en-US" dirty="0" smtClean="0"/>
              <a:t>What resources do we have to deal with trouble? (who and what can help us?)</a:t>
            </a:r>
          </a:p>
          <a:p>
            <a:pPr marL="0" indent="0">
              <a:buNone/>
            </a:pPr>
            <a:r>
              <a:rPr lang="en-US" dirty="0" smtClean="0"/>
              <a:t>What does a good friend do to help someone deal with trouble?</a:t>
            </a:r>
          </a:p>
          <a:p>
            <a:pPr marL="0" indent="0">
              <a:buNone/>
            </a:pPr>
            <a:endParaRPr lang="en-US" dirty="0" smtClean="0"/>
          </a:p>
          <a:p>
            <a:pPr marL="0" indent="0">
              <a:buNone/>
            </a:pPr>
            <a:r>
              <a:rPr lang="en-US" dirty="0" smtClean="0"/>
              <a:t>Could also work with a cultural journalism unit, civil rights unit, children’s rights unit, </a:t>
            </a:r>
            <a:r>
              <a:rPr lang="en-US" dirty="0" smtClean="0"/>
              <a:t>friendship, community, etc</a:t>
            </a:r>
            <a:r>
              <a:rPr lang="en-US" dirty="0" smtClean="0"/>
              <a:t>.</a:t>
            </a:r>
            <a:endParaRPr lang="en-US" dirty="0"/>
          </a:p>
        </p:txBody>
      </p:sp>
    </p:spTree>
    <p:extLst>
      <p:ext uri="{BB962C8B-B14F-4D97-AF65-F5344CB8AC3E}">
        <p14:creationId xmlns:p14="http://schemas.microsoft.com/office/powerpoint/2010/main" val="2141641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762000" y="304800"/>
            <a:ext cx="7772400" cy="1143000"/>
          </a:xfrm>
        </p:spPr>
        <p:txBody>
          <a:bodyPr>
            <a:normAutofit fontScale="90000"/>
          </a:bodyPr>
          <a:lstStyle/>
          <a:p>
            <a:pPr eaLnBrk="1" hangingPunct="1"/>
            <a:r>
              <a:rPr lang="en-US"/>
              <a:t>Frontloading the Drama: Controversial Statements</a:t>
            </a:r>
          </a:p>
        </p:txBody>
      </p:sp>
      <p:sp>
        <p:nvSpPr>
          <p:cNvPr id="54275" name="Rectangle 3"/>
          <p:cNvSpPr>
            <a:spLocks noGrp="1" noChangeArrowheads="1"/>
          </p:cNvSpPr>
          <p:nvPr>
            <p:ph type="subTitle" idx="1"/>
          </p:nvPr>
        </p:nvSpPr>
        <p:spPr>
          <a:xfrm>
            <a:off x="1371600" y="1600200"/>
            <a:ext cx="6400800" cy="4648200"/>
          </a:xfrm>
        </p:spPr>
        <p:txBody>
          <a:bodyPr>
            <a:normAutofit fontScale="40000" lnSpcReduction="20000"/>
          </a:bodyPr>
          <a:lstStyle/>
          <a:p>
            <a:pPr eaLnBrk="1" hangingPunct="1"/>
            <a:r>
              <a:rPr lang="en-US" sz="8000" dirty="0"/>
              <a:t>1- You can almost always trust authorities to work in your best interest</a:t>
            </a:r>
          </a:p>
          <a:p>
            <a:pPr eaLnBrk="1" hangingPunct="1"/>
            <a:r>
              <a:rPr lang="en-US" sz="8000" dirty="0"/>
              <a:t>2-It is important to directly address problems with those involved before going to a third party</a:t>
            </a:r>
          </a:p>
          <a:p>
            <a:pPr eaLnBrk="1" hangingPunct="1"/>
            <a:r>
              <a:rPr lang="en-US" sz="8000" dirty="0"/>
              <a:t>3- Children need to have their civil rights more vigorously defended than those of any other group</a:t>
            </a:r>
          </a:p>
          <a:p>
            <a:pPr eaLnBrk="1" hangingPunct="1"/>
            <a:endParaRPr lang="en-US" dirty="0"/>
          </a:p>
          <a:p>
            <a:pPr eaLnBrk="1" hangingPunct="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762000" y="304800"/>
            <a:ext cx="7772400" cy="1143000"/>
          </a:xfrm>
        </p:spPr>
        <p:txBody>
          <a:bodyPr>
            <a:normAutofit fontScale="90000"/>
          </a:bodyPr>
          <a:lstStyle/>
          <a:p>
            <a:pPr eaLnBrk="1" hangingPunct="1"/>
            <a:r>
              <a:rPr lang="en-US"/>
              <a:t>Frontloading the Drama: Controversial Statements</a:t>
            </a:r>
          </a:p>
        </p:txBody>
      </p:sp>
      <p:sp>
        <p:nvSpPr>
          <p:cNvPr id="54275" name="Rectangle 3"/>
          <p:cNvSpPr>
            <a:spLocks noGrp="1" noChangeArrowheads="1"/>
          </p:cNvSpPr>
          <p:nvPr>
            <p:ph type="subTitle" idx="1"/>
          </p:nvPr>
        </p:nvSpPr>
        <p:spPr>
          <a:xfrm>
            <a:off x="1371600" y="1600200"/>
            <a:ext cx="6400800" cy="5257800"/>
          </a:xfrm>
        </p:spPr>
        <p:txBody>
          <a:bodyPr>
            <a:normAutofit fontScale="40000" lnSpcReduction="20000"/>
          </a:bodyPr>
          <a:lstStyle/>
          <a:p>
            <a:pPr eaLnBrk="1" hangingPunct="1"/>
            <a:r>
              <a:rPr lang="en-US" sz="8000" dirty="0"/>
              <a:t>1- </a:t>
            </a:r>
            <a:r>
              <a:rPr lang="en-US" sz="8000" dirty="0" smtClean="0"/>
              <a:t>A good friend will tell you when you are wrong about something</a:t>
            </a:r>
          </a:p>
          <a:p>
            <a:pPr eaLnBrk="1" hangingPunct="1"/>
            <a:r>
              <a:rPr lang="en-US" sz="8000" dirty="0" smtClean="0"/>
              <a:t>2</a:t>
            </a:r>
            <a:r>
              <a:rPr lang="en-US" sz="8000" dirty="0"/>
              <a:t>-It is important to directly address problems with those involved before going to a third </a:t>
            </a:r>
            <a:r>
              <a:rPr lang="en-US" sz="8000" dirty="0" smtClean="0"/>
              <a:t>party like your teacher or a parent</a:t>
            </a:r>
            <a:endParaRPr lang="en-US" sz="8000" dirty="0"/>
          </a:p>
          <a:p>
            <a:pPr eaLnBrk="1" hangingPunct="1"/>
            <a:r>
              <a:rPr lang="en-US" sz="8000" dirty="0"/>
              <a:t>3</a:t>
            </a:r>
            <a:r>
              <a:rPr lang="en-US" sz="8000" dirty="0" smtClean="0"/>
              <a:t>-The best way to deal with trouble is to ignore it if you can.</a:t>
            </a:r>
          </a:p>
          <a:p>
            <a:pPr eaLnBrk="1" hangingPunct="1"/>
            <a:r>
              <a:rPr lang="en-US" sz="8000" dirty="0" smtClean="0"/>
              <a:t>4- Trouble is something you learn from; you can’t learn without trouble.</a:t>
            </a:r>
            <a:endParaRPr lang="en-US" dirty="0"/>
          </a:p>
          <a:p>
            <a:pPr eaLnBrk="1" hangingPunct="1"/>
            <a:endParaRPr lang="en-US" dirty="0"/>
          </a:p>
        </p:txBody>
      </p:sp>
    </p:spTree>
    <p:extLst>
      <p:ext uri="{BB962C8B-B14F-4D97-AF65-F5344CB8AC3E}">
        <p14:creationId xmlns:p14="http://schemas.microsoft.com/office/powerpoint/2010/main" val="29195625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Revolving Role Play</a:t>
            </a:r>
            <a:endParaRPr lang="en-US" dirty="0"/>
          </a:p>
        </p:txBody>
      </p:sp>
      <p:sp>
        <p:nvSpPr>
          <p:cNvPr id="3" name="Content Placeholder 2"/>
          <p:cNvSpPr>
            <a:spLocks noGrp="1"/>
          </p:cNvSpPr>
          <p:nvPr>
            <p:ph idx="1"/>
          </p:nvPr>
        </p:nvSpPr>
        <p:spPr>
          <a:xfrm>
            <a:off x="457200" y="1143000"/>
            <a:ext cx="8229600" cy="5715000"/>
          </a:xfrm>
        </p:spPr>
        <p:txBody>
          <a:bodyPr>
            <a:normAutofit lnSpcReduction="10000"/>
          </a:bodyPr>
          <a:lstStyle/>
          <a:p>
            <a:r>
              <a:rPr lang="en-US" dirty="0" smtClean="0"/>
              <a:t>Count off by 2s: 1s are </a:t>
            </a:r>
            <a:r>
              <a:rPr lang="en-US" dirty="0" err="1" smtClean="0"/>
              <a:t>Sukey’s</a:t>
            </a:r>
            <a:r>
              <a:rPr lang="en-US" dirty="0" smtClean="0"/>
              <a:t> friend; 2s are </a:t>
            </a:r>
            <a:r>
              <a:rPr lang="en-US" dirty="0" err="1" smtClean="0"/>
              <a:t>Sukey</a:t>
            </a:r>
            <a:endParaRPr lang="en-US" dirty="0" smtClean="0"/>
          </a:p>
          <a:p>
            <a:r>
              <a:rPr lang="en-US" dirty="0" smtClean="0"/>
              <a:t>Question: What is </a:t>
            </a:r>
            <a:r>
              <a:rPr lang="en-US" dirty="0" err="1" smtClean="0"/>
              <a:t>Sukey’s</a:t>
            </a:r>
            <a:r>
              <a:rPr lang="en-US" dirty="0" smtClean="0"/>
              <a:t> trouble? How do you know? (You will have to “think and search!</a:t>
            </a:r>
            <a:r>
              <a:rPr lang="en-US" dirty="0" smtClean="0"/>
              <a:t>”</a:t>
            </a:r>
            <a:r>
              <a:rPr lang="en-US" dirty="0"/>
              <a:t> </a:t>
            </a:r>
            <a:r>
              <a:rPr lang="en-US" dirty="0" smtClean="0"/>
              <a:t>– literal vs. inferential meaning)</a:t>
            </a:r>
            <a:endParaRPr lang="en-US" dirty="0" smtClean="0"/>
          </a:p>
          <a:p>
            <a:r>
              <a:rPr lang="en-US" dirty="0" smtClean="0"/>
              <a:t>1s start the conversation – how will you start a conversation with a friend who is in trouble?</a:t>
            </a:r>
          </a:p>
          <a:p>
            <a:r>
              <a:rPr lang="en-US" dirty="0" smtClean="0"/>
              <a:t>2s will respond – how will you respond to a friend asking you about your trouble?</a:t>
            </a:r>
          </a:p>
          <a:p>
            <a:r>
              <a:rPr lang="en-US" dirty="0" smtClean="0"/>
              <a:t>Talk back and forth to see what happens when you play at being these characters . . . </a:t>
            </a:r>
            <a:endParaRPr lang="en-US" dirty="0"/>
          </a:p>
        </p:txBody>
      </p:sp>
    </p:spTree>
    <p:extLst>
      <p:ext uri="{BB962C8B-B14F-4D97-AF65-F5344CB8AC3E}">
        <p14:creationId xmlns:p14="http://schemas.microsoft.com/office/powerpoint/2010/main" val="3242276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Forum Drama</a:t>
            </a:r>
            <a:endParaRPr lang="en-US" dirty="0"/>
          </a:p>
        </p:txBody>
      </p:sp>
      <p:sp>
        <p:nvSpPr>
          <p:cNvPr id="3" name="Content Placeholder 2"/>
          <p:cNvSpPr>
            <a:spLocks noGrp="1"/>
          </p:cNvSpPr>
          <p:nvPr>
            <p:ph idx="1"/>
          </p:nvPr>
        </p:nvSpPr>
        <p:spPr/>
        <p:txBody>
          <a:bodyPr/>
          <a:lstStyle/>
          <a:p>
            <a:r>
              <a:rPr lang="en-US" dirty="0" smtClean="0"/>
              <a:t>Teacher in role as the parent of one of </a:t>
            </a:r>
            <a:r>
              <a:rPr lang="en-US" dirty="0" err="1" smtClean="0"/>
              <a:t>Sukey’s</a:t>
            </a:r>
            <a:r>
              <a:rPr lang="en-US" dirty="0" smtClean="0"/>
              <a:t> friends</a:t>
            </a:r>
          </a:p>
          <a:p>
            <a:r>
              <a:rPr lang="en-US" dirty="0" smtClean="0"/>
              <a:t>You are all friends of </a:t>
            </a:r>
            <a:r>
              <a:rPr lang="en-US" dirty="0" err="1" smtClean="0"/>
              <a:t>Sukey</a:t>
            </a:r>
            <a:r>
              <a:rPr lang="en-US" dirty="0" smtClean="0"/>
              <a:t> who have visited her</a:t>
            </a:r>
          </a:p>
          <a:p>
            <a:r>
              <a:rPr lang="en-US" dirty="0" smtClean="0"/>
              <a:t>What is going on with </a:t>
            </a:r>
            <a:r>
              <a:rPr lang="en-US" dirty="0" err="1" smtClean="0"/>
              <a:t>Sukey</a:t>
            </a:r>
            <a:r>
              <a:rPr lang="en-US" dirty="0" smtClean="0"/>
              <a:t>? What did you hear from her? What do we think is going on? What could we do to help her?</a:t>
            </a:r>
            <a:endParaRPr lang="en-US" dirty="0"/>
          </a:p>
        </p:txBody>
      </p:sp>
    </p:spTree>
    <p:extLst>
      <p:ext uri="{BB962C8B-B14F-4D97-AF65-F5344CB8AC3E}">
        <p14:creationId xmlns:p14="http://schemas.microsoft.com/office/powerpoint/2010/main" val="2969273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Revolving Role Play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1s become the friend’s mom; 2s become </a:t>
            </a:r>
            <a:r>
              <a:rPr lang="en-US" dirty="0" err="1" smtClean="0"/>
              <a:t>Sukey’s</a:t>
            </a:r>
            <a:r>
              <a:rPr lang="en-US" dirty="0" smtClean="0"/>
              <a:t> mom</a:t>
            </a:r>
          </a:p>
          <a:p>
            <a:r>
              <a:rPr lang="en-US" dirty="0" smtClean="0"/>
              <a:t>Question: </a:t>
            </a:r>
            <a:r>
              <a:rPr lang="en-US" dirty="0" smtClean="0"/>
              <a:t>How </a:t>
            </a:r>
            <a:r>
              <a:rPr lang="en-US" dirty="0" smtClean="0"/>
              <a:t>does the trouble get more complicated?  </a:t>
            </a:r>
            <a:r>
              <a:rPr lang="en-US" dirty="0" smtClean="0"/>
              <a:t>Why?</a:t>
            </a:r>
            <a:endParaRPr lang="en-US" dirty="0" smtClean="0"/>
          </a:p>
          <a:p>
            <a:r>
              <a:rPr lang="en-US" dirty="0" smtClean="0"/>
              <a:t>1s start the conversation – how will you broach a sensitive topic like this with a friend who might be experiencing trouble?</a:t>
            </a:r>
          </a:p>
          <a:p>
            <a:r>
              <a:rPr lang="en-US" dirty="0" smtClean="0"/>
              <a:t>2s – how will you respond to someone who is kind of snooping into your trouble?</a:t>
            </a:r>
          </a:p>
          <a:p>
            <a:r>
              <a:rPr lang="en-US" dirty="0" smtClean="0"/>
              <a:t>Converse to see what happens . . . </a:t>
            </a:r>
            <a:endParaRPr lang="en-US" dirty="0"/>
          </a:p>
        </p:txBody>
      </p:sp>
    </p:spTree>
    <p:extLst>
      <p:ext uri="{BB962C8B-B14F-4D97-AF65-F5344CB8AC3E}">
        <p14:creationId xmlns:p14="http://schemas.microsoft.com/office/powerpoint/2010/main" val="1075771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Forum drama</a:t>
            </a:r>
            <a:endParaRPr lang="en-US" dirty="0"/>
          </a:p>
        </p:txBody>
      </p:sp>
      <p:sp>
        <p:nvSpPr>
          <p:cNvPr id="3" name="Content Placeholder 2"/>
          <p:cNvSpPr>
            <a:spLocks noGrp="1"/>
          </p:cNvSpPr>
          <p:nvPr>
            <p:ph idx="1"/>
          </p:nvPr>
        </p:nvSpPr>
        <p:spPr/>
        <p:txBody>
          <a:bodyPr/>
          <a:lstStyle/>
          <a:p>
            <a:r>
              <a:rPr lang="en-US" dirty="0" smtClean="0"/>
              <a:t>Teacher in role – as parent of one of </a:t>
            </a:r>
            <a:r>
              <a:rPr lang="en-US" dirty="0" err="1" smtClean="0"/>
              <a:t>Sukey’s</a:t>
            </a:r>
            <a:r>
              <a:rPr lang="en-US" dirty="0" smtClean="0"/>
              <a:t> friends</a:t>
            </a:r>
          </a:p>
          <a:p>
            <a:r>
              <a:rPr lang="en-US" dirty="0" smtClean="0"/>
              <a:t>We will all be parents of other kids </a:t>
            </a:r>
            <a:r>
              <a:rPr lang="en-US" dirty="0" err="1" smtClean="0"/>
              <a:t>Sukey</a:t>
            </a:r>
            <a:r>
              <a:rPr lang="en-US" dirty="0" smtClean="0"/>
              <a:t> went to school </a:t>
            </a:r>
            <a:r>
              <a:rPr lang="en-US" dirty="0" smtClean="0"/>
              <a:t>with (imagining the wider story world and connecting it to our world)</a:t>
            </a:r>
            <a:endParaRPr lang="en-US" dirty="0" smtClean="0"/>
          </a:p>
          <a:p>
            <a:r>
              <a:rPr lang="en-US" dirty="0" smtClean="0"/>
              <a:t>What do we think are the problems of </a:t>
            </a:r>
            <a:r>
              <a:rPr lang="en-US" dirty="0" err="1" smtClean="0"/>
              <a:t>Sukey</a:t>
            </a:r>
            <a:r>
              <a:rPr lang="en-US" dirty="0" smtClean="0"/>
              <a:t> and her mom?  Who can help us with </a:t>
            </a:r>
            <a:r>
              <a:rPr lang="en-US" dirty="0" err="1" smtClean="0"/>
              <a:t>Sukey’s</a:t>
            </a:r>
            <a:r>
              <a:rPr lang="en-US" dirty="0" smtClean="0"/>
              <a:t> problems and her mom’s problems?</a:t>
            </a:r>
            <a:endParaRPr lang="en-US" dirty="0"/>
          </a:p>
        </p:txBody>
      </p:sp>
    </p:spTree>
    <p:extLst>
      <p:ext uri="{BB962C8B-B14F-4D97-AF65-F5344CB8AC3E}">
        <p14:creationId xmlns:p14="http://schemas.microsoft.com/office/powerpoint/2010/main" val="2162397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Hotseating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 </a:t>
            </a:r>
            <a:r>
              <a:rPr lang="en-US" dirty="0" err="1" smtClean="0"/>
              <a:t>Hotseat</a:t>
            </a:r>
            <a:r>
              <a:rPr lang="en-US" dirty="0" smtClean="0"/>
              <a:t>: </a:t>
            </a:r>
            <a:r>
              <a:rPr lang="en-US" dirty="0" err="1" smtClean="0"/>
              <a:t>Sukey</a:t>
            </a:r>
            <a:endParaRPr lang="en-US" dirty="0" smtClean="0"/>
          </a:p>
          <a:p>
            <a:r>
              <a:rPr lang="en-US" dirty="0" smtClean="0"/>
              <a:t>Behind the </a:t>
            </a:r>
            <a:r>
              <a:rPr lang="en-US" dirty="0" err="1" smtClean="0"/>
              <a:t>Hotseat</a:t>
            </a:r>
            <a:r>
              <a:rPr lang="en-US" dirty="0" smtClean="0"/>
              <a:t>: </a:t>
            </a:r>
            <a:r>
              <a:rPr lang="en-US" dirty="0" err="1" smtClean="0"/>
              <a:t>Sukey’s</a:t>
            </a:r>
            <a:r>
              <a:rPr lang="en-US" dirty="0" smtClean="0"/>
              <a:t> inner voice telling us what she is really thinking</a:t>
            </a:r>
          </a:p>
          <a:p>
            <a:r>
              <a:rPr lang="en-US" dirty="0" smtClean="0"/>
              <a:t>What do we need to know to help </a:t>
            </a:r>
            <a:r>
              <a:rPr lang="en-US" dirty="0" err="1" smtClean="0"/>
              <a:t>Sukey</a:t>
            </a:r>
            <a:r>
              <a:rPr lang="en-US" dirty="0" smtClean="0"/>
              <a:t>? What questions would we ask her to find out?</a:t>
            </a:r>
          </a:p>
          <a:p>
            <a:pPr marL="0" indent="0">
              <a:buNone/>
            </a:pPr>
            <a:r>
              <a:rPr lang="en-US" dirty="0"/>
              <a:t>	</a:t>
            </a:r>
            <a:r>
              <a:rPr lang="en-US" dirty="0" smtClean="0"/>
              <a:t>How would we phrase those questions?</a:t>
            </a:r>
          </a:p>
          <a:p>
            <a:r>
              <a:rPr lang="en-US" dirty="0" smtClean="0"/>
              <a:t>Reflection: What did the teachers/mentors/counselors do well in the </a:t>
            </a:r>
            <a:r>
              <a:rPr lang="en-US" dirty="0" err="1" smtClean="0"/>
              <a:t>hotseat</a:t>
            </a:r>
            <a:r>
              <a:rPr lang="en-US" dirty="0" smtClean="0"/>
              <a:t> and inner voice?</a:t>
            </a:r>
          </a:p>
          <a:p>
            <a:r>
              <a:rPr lang="en-US" dirty="0" smtClean="0"/>
              <a:t>Let’s try it in our groups!</a:t>
            </a:r>
          </a:p>
        </p:txBody>
      </p:sp>
    </p:spTree>
    <p:extLst>
      <p:ext uri="{BB962C8B-B14F-4D97-AF65-F5344CB8AC3E}">
        <p14:creationId xmlns:p14="http://schemas.microsoft.com/office/powerpoint/2010/main" val="2716767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 Call In Show</a:t>
            </a:r>
            <a:endParaRPr lang="en-US" dirty="0"/>
          </a:p>
        </p:txBody>
      </p:sp>
      <p:sp>
        <p:nvSpPr>
          <p:cNvPr id="3" name="Content Placeholder 2"/>
          <p:cNvSpPr>
            <a:spLocks noGrp="1"/>
          </p:cNvSpPr>
          <p:nvPr>
            <p:ph idx="1"/>
          </p:nvPr>
        </p:nvSpPr>
        <p:spPr/>
        <p:txBody>
          <a:bodyPr>
            <a:normAutofit lnSpcReduction="10000"/>
          </a:bodyPr>
          <a:lstStyle/>
          <a:p>
            <a:r>
              <a:rPr lang="en-US" dirty="0" smtClean="0"/>
              <a:t>Who do you know from the story, from other stories, from movies, from life who might be able to help </a:t>
            </a:r>
            <a:r>
              <a:rPr lang="en-US" dirty="0" err="1" smtClean="0"/>
              <a:t>Sukey</a:t>
            </a:r>
            <a:r>
              <a:rPr lang="en-US" dirty="0" smtClean="0"/>
              <a:t>?</a:t>
            </a:r>
          </a:p>
          <a:p>
            <a:r>
              <a:rPr lang="en-US" dirty="0" smtClean="0"/>
              <a:t>What advice do you think that person would give to </a:t>
            </a:r>
            <a:r>
              <a:rPr lang="en-US" dirty="0" err="1" smtClean="0"/>
              <a:t>Sukey</a:t>
            </a:r>
            <a:r>
              <a:rPr lang="en-US" dirty="0" smtClean="0"/>
              <a:t> and why? What option should </a:t>
            </a:r>
            <a:r>
              <a:rPr lang="en-US" dirty="0" err="1" smtClean="0"/>
              <a:t>Sukey</a:t>
            </a:r>
            <a:r>
              <a:rPr lang="en-US" dirty="0" smtClean="0"/>
              <a:t> choose and why?</a:t>
            </a:r>
          </a:p>
          <a:p>
            <a:r>
              <a:rPr lang="en-US" dirty="0" smtClean="0"/>
              <a:t>Call in to the radio show and tell the host what you think, in the voice and role of the person you chose to be.</a:t>
            </a:r>
            <a:endParaRPr lang="en-US" dirty="0"/>
          </a:p>
        </p:txBody>
      </p:sp>
    </p:spTree>
    <p:extLst>
      <p:ext uri="{BB962C8B-B14F-4D97-AF65-F5344CB8AC3E}">
        <p14:creationId xmlns:p14="http://schemas.microsoft.com/office/powerpoint/2010/main" val="4169233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Notes</a:t>
            </a:r>
            <a:endParaRPr lang="en-US" dirty="0"/>
          </a:p>
        </p:txBody>
      </p:sp>
      <p:sp>
        <p:nvSpPr>
          <p:cNvPr id="3" name="Content Placeholder 2"/>
          <p:cNvSpPr>
            <a:spLocks noGrp="1"/>
          </p:cNvSpPr>
          <p:nvPr>
            <p:ph idx="1"/>
          </p:nvPr>
        </p:nvSpPr>
        <p:spPr/>
        <p:txBody>
          <a:bodyPr/>
          <a:lstStyle/>
          <a:p>
            <a:r>
              <a:rPr lang="en-US" dirty="0" smtClean="0"/>
              <a:t>1s are </a:t>
            </a:r>
            <a:r>
              <a:rPr lang="en-US" dirty="0" err="1" smtClean="0"/>
              <a:t>Sukey</a:t>
            </a:r>
            <a:r>
              <a:rPr lang="en-US" dirty="0" smtClean="0"/>
              <a:t>; 2s are </a:t>
            </a:r>
            <a:r>
              <a:rPr lang="en-US" dirty="0" err="1" smtClean="0"/>
              <a:t>Sukey’s</a:t>
            </a:r>
            <a:r>
              <a:rPr lang="en-US" dirty="0" smtClean="0"/>
              <a:t> mom</a:t>
            </a:r>
          </a:p>
          <a:p>
            <a:r>
              <a:rPr lang="en-US" dirty="0" err="1" smtClean="0"/>
              <a:t>Sukey</a:t>
            </a:r>
            <a:r>
              <a:rPr lang="en-US" dirty="0" smtClean="0"/>
              <a:t>: write a note to your mom – what does she absolutely need to know about before you can come back? What do you need to say to her?</a:t>
            </a:r>
          </a:p>
          <a:p>
            <a:r>
              <a:rPr lang="en-US" dirty="0" err="1" smtClean="0"/>
              <a:t>Sukey’s</a:t>
            </a:r>
            <a:r>
              <a:rPr lang="en-US" dirty="0" smtClean="0"/>
              <a:t> Mom: write a note to </a:t>
            </a:r>
            <a:r>
              <a:rPr lang="en-US" dirty="0" err="1" smtClean="0"/>
              <a:t>Sukey</a:t>
            </a:r>
            <a:r>
              <a:rPr lang="en-US" dirty="0"/>
              <a:t> </a:t>
            </a:r>
            <a:r>
              <a:rPr lang="en-US" dirty="0" smtClean="0"/>
              <a:t>– what do you want her to know that you never got to tell her?  </a:t>
            </a:r>
            <a:endParaRPr lang="en-US" dirty="0"/>
          </a:p>
        </p:txBody>
      </p:sp>
    </p:spTree>
    <p:extLst>
      <p:ext uri="{BB962C8B-B14F-4D97-AF65-F5344CB8AC3E}">
        <p14:creationId xmlns:p14="http://schemas.microsoft.com/office/powerpoint/2010/main" val="172695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rcRect l="-40915" r="-40915"/>
          <a:stretch>
            <a:fillRect/>
          </a:stretch>
        </p:blipFill>
        <p:spPr>
          <a:xfrm>
            <a:off x="2523066" y="1278467"/>
            <a:ext cx="8229600" cy="4525963"/>
          </a:xfrm>
        </p:spPr>
      </p:pic>
      <p:pic>
        <p:nvPicPr>
          <p:cNvPr id="4" name="Picture 3"/>
          <p:cNvPicPr>
            <a:picLocks noChangeAspect="1"/>
          </p:cNvPicPr>
          <p:nvPr/>
        </p:nvPicPr>
        <p:blipFill>
          <a:blip r:embed="rId3"/>
          <a:stretch>
            <a:fillRect/>
          </a:stretch>
        </p:blipFill>
        <p:spPr>
          <a:xfrm>
            <a:off x="1308099" y="1600200"/>
            <a:ext cx="2768600" cy="4064000"/>
          </a:xfrm>
          <a:prstGeom prst="rect">
            <a:avLst/>
          </a:prstGeom>
        </p:spPr>
      </p:pic>
    </p:spTree>
    <p:extLst>
      <p:ext uri="{BB962C8B-B14F-4D97-AF65-F5344CB8AC3E}">
        <p14:creationId xmlns:p14="http://schemas.microsoft.com/office/powerpoint/2010/main" val="174493199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Choral Montage</a:t>
            </a:r>
            <a:endParaRPr lang="en-US" dirty="0"/>
          </a:p>
        </p:txBody>
      </p:sp>
      <p:sp>
        <p:nvSpPr>
          <p:cNvPr id="3" name="Content Placeholder 2"/>
          <p:cNvSpPr>
            <a:spLocks noGrp="1"/>
          </p:cNvSpPr>
          <p:nvPr>
            <p:ph idx="1"/>
          </p:nvPr>
        </p:nvSpPr>
        <p:spPr/>
        <p:txBody>
          <a:bodyPr/>
          <a:lstStyle/>
          <a:p>
            <a:r>
              <a:rPr lang="en-US" dirty="0" smtClean="0"/>
              <a:t>Exchange notes so that </a:t>
            </a:r>
            <a:r>
              <a:rPr lang="en-US" dirty="0" err="1" smtClean="0"/>
              <a:t>Sukey</a:t>
            </a:r>
            <a:r>
              <a:rPr lang="en-US" dirty="0" smtClean="0"/>
              <a:t> gets a note from mom, and mom from </a:t>
            </a:r>
            <a:r>
              <a:rPr lang="en-US" dirty="0" err="1" smtClean="0"/>
              <a:t>Sukey</a:t>
            </a:r>
            <a:r>
              <a:rPr lang="en-US" dirty="0" smtClean="0"/>
              <a:t>.</a:t>
            </a:r>
          </a:p>
          <a:p>
            <a:r>
              <a:rPr lang="en-US" dirty="0" smtClean="0"/>
              <a:t>Choose the best, most powerful lines, phrases or words from the note you receive. Circle them.</a:t>
            </a:r>
          </a:p>
          <a:p>
            <a:r>
              <a:rPr lang="en-US" dirty="0" smtClean="0"/>
              <a:t>Now we will put these lines or phrases into a poem </a:t>
            </a:r>
            <a:endParaRPr lang="en-US" dirty="0"/>
          </a:p>
        </p:txBody>
      </p:sp>
    </p:spTree>
    <p:extLst>
      <p:ext uri="{BB962C8B-B14F-4D97-AF65-F5344CB8AC3E}">
        <p14:creationId xmlns:p14="http://schemas.microsoft.com/office/powerpoint/2010/main" val="2728410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Tableau/Statue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does the story teach us about dealing with trouble?  What do you think the main idea/theme of the story is?</a:t>
            </a:r>
          </a:p>
          <a:p>
            <a:r>
              <a:rPr lang="en-US" dirty="0" smtClean="0"/>
              <a:t>Create a statue with your bodies that “shows” what the story means</a:t>
            </a:r>
          </a:p>
          <a:p>
            <a:r>
              <a:rPr lang="en-US" dirty="0" smtClean="0"/>
              <a:t>You can tap figures in the statue “alive” so they can tell us what they mean or you can have someone be the sculptor and explain how you made the statue to mean what it means.</a:t>
            </a:r>
          </a:p>
          <a:p>
            <a:r>
              <a:rPr lang="en-US" dirty="0" smtClean="0"/>
              <a:t>You can even make a statue that turns into another statue.</a:t>
            </a:r>
            <a:endParaRPr lang="en-US" dirty="0"/>
          </a:p>
        </p:txBody>
      </p:sp>
    </p:spTree>
    <p:extLst>
      <p:ext uri="{BB962C8B-B14F-4D97-AF65-F5344CB8AC3E}">
        <p14:creationId xmlns:p14="http://schemas.microsoft.com/office/powerpoint/2010/main" val="1151290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1554162"/>
          </a:xfrm>
        </p:spPr>
        <p:txBody>
          <a:bodyPr>
            <a:normAutofit fontScale="90000"/>
          </a:bodyPr>
          <a:lstStyle/>
          <a:p>
            <a:pPr eaLnBrk="1" hangingPunct="1"/>
            <a:r>
              <a:rPr noProof="1">
                <a:solidFill>
                  <a:srgbClr val="000000"/>
                </a:solidFill>
                <a:latin typeface="Helvetica" charset="0"/>
              </a:rPr>
              <a:t>The Work Drama Can Do for Readers</a:t>
            </a:r>
            <a:br>
              <a:rPr noProof="1">
                <a:solidFill>
                  <a:srgbClr val="000000"/>
                </a:solidFill>
                <a:latin typeface="Helvetica" charset="0"/>
              </a:rPr>
            </a:br>
            <a:endParaRPr lang="en-US" dirty="0">
              <a:solidFill>
                <a:srgbClr val="000000"/>
              </a:solidFill>
              <a:latin typeface="Helvetica" charset="0"/>
            </a:endParaRPr>
          </a:p>
        </p:txBody>
      </p:sp>
      <p:sp>
        <p:nvSpPr>
          <p:cNvPr id="39939" name="Rectangle 3"/>
          <p:cNvSpPr>
            <a:spLocks noGrp="1" noChangeArrowheads="1"/>
          </p:cNvSpPr>
          <p:nvPr>
            <p:ph type="body" idx="1"/>
          </p:nvPr>
        </p:nvSpPr>
        <p:spPr>
          <a:xfrm>
            <a:off x="457200" y="1600200"/>
            <a:ext cx="8229600" cy="5105400"/>
          </a:xfrm>
        </p:spPr>
        <p:txBody>
          <a:bodyPr/>
          <a:lstStyle/>
          <a:p>
            <a:pPr marL="0" indent="0" eaLnBrk="1" hangingPunct="1">
              <a:lnSpc>
                <a:spcPct val="90000"/>
              </a:lnSpc>
              <a:buNone/>
            </a:pPr>
            <a:r>
              <a:rPr sz="2800" u="sng" noProof="1">
                <a:solidFill>
                  <a:srgbClr val="000000"/>
                </a:solidFill>
                <a:latin typeface="Helvetica" charset="0"/>
              </a:rPr>
              <a:t>Before Reading:</a:t>
            </a:r>
            <a:endParaRPr sz="2800" noProof="1">
              <a:solidFill>
                <a:srgbClr val="000000"/>
              </a:solidFill>
              <a:latin typeface="Helvetica" charset="0"/>
            </a:endParaRPr>
          </a:p>
          <a:p>
            <a:pPr eaLnBrk="1" hangingPunct="1">
              <a:lnSpc>
                <a:spcPct val="90000"/>
              </a:lnSpc>
            </a:pPr>
            <a:r>
              <a:rPr sz="2800" noProof="1">
                <a:solidFill>
                  <a:srgbClr val="000000"/>
                </a:solidFill>
                <a:latin typeface="Helvetica" charset="0"/>
              </a:rPr>
              <a:t>Activate Schema or Relevant Background Experiences, Connect to Related </a:t>
            </a:r>
            <a:r>
              <a:rPr sz="2800" noProof="1" smtClean="0">
                <a:solidFill>
                  <a:srgbClr val="000000"/>
                </a:solidFill>
                <a:latin typeface="Helvetica" charset="0"/>
              </a:rPr>
              <a:t>Texts</a:t>
            </a:r>
            <a:endParaRPr lang="en-US" sz="2800" noProof="1" smtClean="0">
              <a:solidFill>
                <a:srgbClr val="000000"/>
              </a:solidFill>
              <a:latin typeface="Helvetica" charset="0"/>
            </a:endParaRPr>
          </a:p>
          <a:p>
            <a:pPr>
              <a:lnSpc>
                <a:spcPct val="90000"/>
              </a:lnSpc>
            </a:pPr>
            <a:r>
              <a:rPr lang="en-US" sz="2800" noProof="1">
                <a:solidFill>
                  <a:srgbClr val="000000"/>
                </a:solidFill>
                <a:latin typeface="Helvetica" charset="0"/>
              </a:rPr>
              <a:t>Recruit prior interests and knowledge as resources for engagement </a:t>
            </a:r>
            <a:r>
              <a:rPr lang="en-US" sz="2800" noProof="1">
                <a:solidFill>
                  <a:srgbClr val="000000"/>
                </a:solidFill>
                <a:latin typeface="Helvetica" charset="0"/>
              </a:rPr>
              <a:t>and </a:t>
            </a:r>
            <a:r>
              <a:rPr lang="en-US" sz="2800" noProof="1" smtClean="0">
                <a:solidFill>
                  <a:srgbClr val="000000"/>
                </a:solidFill>
                <a:latin typeface="Helvetica" charset="0"/>
              </a:rPr>
              <a:t>reading</a:t>
            </a:r>
            <a:endParaRPr sz="2800" noProof="1">
              <a:solidFill>
                <a:srgbClr val="000000"/>
              </a:solidFill>
              <a:latin typeface="Helvetica" charset="0"/>
            </a:endParaRPr>
          </a:p>
          <a:p>
            <a:pPr eaLnBrk="1" hangingPunct="1">
              <a:lnSpc>
                <a:spcPct val="90000"/>
              </a:lnSpc>
            </a:pPr>
            <a:r>
              <a:rPr sz="2800" noProof="1">
                <a:solidFill>
                  <a:srgbClr val="000000"/>
                </a:solidFill>
                <a:latin typeface="Helvetica" charset="0"/>
              </a:rPr>
              <a:t>Build Schema</a:t>
            </a:r>
          </a:p>
          <a:p>
            <a:pPr eaLnBrk="1" hangingPunct="1">
              <a:lnSpc>
                <a:spcPct val="90000"/>
              </a:lnSpc>
            </a:pPr>
            <a:r>
              <a:rPr sz="2800" noProof="1">
                <a:solidFill>
                  <a:srgbClr val="000000"/>
                </a:solidFill>
                <a:latin typeface="Helvetica" charset="0"/>
              </a:rPr>
              <a:t>Set Purposes</a:t>
            </a:r>
          </a:p>
          <a:p>
            <a:pPr eaLnBrk="1" hangingPunct="1">
              <a:lnSpc>
                <a:spcPct val="90000"/>
              </a:lnSpc>
            </a:pPr>
            <a:r>
              <a:rPr sz="2800" noProof="1">
                <a:solidFill>
                  <a:srgbClr val="000000"/>
                </a:solidFill>
                <a:latin typeface="Helvetica" charset="0"/>
              </a:rPr>
              <a:t>Motivate Readers</a:t>
            </a:r>
          </a:p>
          <a:p>
            <a:pPr eaLnBrk="1" hangingPunct="1">
              <a:lnSpc>
                <a:spcPct val="90000"/>
              </a:lnSpc>
            </a:pPr>
            <a:r>
              <a:rPr sz="2800" noProof="1">
                <a:solidFill>
                  <a:srgbClr val="000000"/>
                </a:solidFill>
                <a:latin typeface="Helvetica" charset="0"/>
              </a:rPr>
              <a:t>Prepare Students for Story </a:t>
            </a:r>
            <a:r>
              <a:rPr sz="2800" noProof="1" smtClean="0">
                <a:solidFill>
                  <a:srgbClr val="000000"/>
                </a:solidFill>
                <a:latin typeface="Helvetica" charset="0"/>
              </a:rPr>
              <a:t>Entry</a:t>
            </a:r>
            <a:endParaRPr lang="en-US" sz="2800" noProof="1" smtClean="0">
              <a:solidFill>
                <a:srgbClr val="000000"/>
              </a:solidFill>
              <a:latin typeface="Helvetica" charset="0"/>
            </a:endParaRPr>
          </a:p>
          <a:p>
            <a:pPr eaLnBrk="1" hangingPunct="1">
              <a:lnSpc>
                <a:spcPct val="90000"/>
              </a:lnSpc>
            </a:pPr>
            <a:endParaRPr sz="2800" noProof="1">
              <a:solidFill>
                <a:srgbClr val="000000"/>
              </a:solidFill>
              <a:latin typeface="Helvetica" charset="0"/>
            </a:endParaRPr>
          </a:p>
          <a:p>
            <a:pPr eaLnBrk="1" hangingPunct="1">
              <a:lnSpc>
                <a:spcPct val="90000"/>
              </a:lnSpc>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Framing the drama work</a:t>
            </a:r>
            <a:endParaRPr lang="en-US" dirty="0"/>
          </a:p>
        </p:txBody>
      </p:sp>
      <p:sp>
        <p:nvSpPr>
          <p:cNvPr id="3" name="Content Placeholder 2"/>
          <p:cNvSpPr>
            <a:spLocks noGrp="1"/>
          </p:cNvSpPr>
          <p:nvPr>
            <p:ph idx="1"/>
          </p:nvPr>
        </p:nvSpPr>
        <p:spPr>
          <a:xfrm>
            <a:off x="457200" y="1417638"/>
            <a:ext cx="8229600" cy="5059362"/>
          </a:xfrm>
        </p:spPr>
        <p:txBody>
          <a:bodyPr>
            <a:normAutofit fontScale="85000" lnSpcReduction="20000"/>
          </a:bodyPr>
          <a:lstStyle/>
          <a:p>
            <a:r>
              <a:rPr lang="en-US" dirty="0" smtClean="0"/>
              <a:t>Revolving Role </a:t>
            </a:r>
            <a:r>
              <a:rPr lang="en-US" dirty="0" smtClean="0"/>
              <a:t>Play</a:t>
            </a:r>
            <a:r>
              <a:rPr lang="en-US" b="1" dirty="0" smtClean="0"/>
              <a:t>: Framing</a:t>
            </a:r>
            <a:r>
              <a:rPr lang="en-US" dirty="0" smtClean="0"/>
              <a:t>, </a:t>
            </a:r>
            <a:r>
              <a:rPr lang="en-US" dirty="0" smtClean="0"/>
              <a:t>Roles, Process, </a:t>
            </a:r>
            <a:r>
              <a:rPr lang="en-US" b="1" dirty="0" smtClean="0"/>
              <a:t>Deliverable</a:t>
            </a:r>
          </a:p>
          <a:p>
            <a:r>
              <a:rPr lang="en-US" dirty="0" smtClean="0"/>
              <a:t>1s: </a:t>
            </a:r>
            <a:r>
              <a:rPr lang="en-US" dirty="0" err="1" smtClean="0"/>
              <a:t>Sukey’s</a:t>
            </a:r>
            <a:r>
              <a:rPr lang="en-US" dirty="0" smtClean="0"/>
              <a:t> friend</a:t>
            </a:r>
          </a:p>
          <a:p>
            <a:r>
              <a:rPr lang="en-US" dirty="0" smtClean="0"/>
              <a:t>2s: </a:t>
            </a:r>
            <a:r>
              <a:rPr lang="en-US" dirty="0" err="1" smtClean="0"/>
              <a:t>Sukey</a:t>
            </a:r>
            <a:endParaRPr lang="en-US" dirty="0" smtClean="0"/>
          </a:p>
          <a:p>
            <a:r>
              <a:rPr lang="en-US" dirty="0" smtClean="0"/>
              <a:t>1s will start conversation</a:t>
            </a:r>
          </a:p>
          <a:p>
            <a:r>
              <a:rPr lang="en-US" dirty="0" smtClean="0"/>
              <a:t>Must infer </a:t>
            </a:r>
            <a:r>
              <a:rPr lang="en-US" dirty="0" err="1" smtClean="0"/>
              <a:t>Sukey’s</a:t>
            </a:r>
            <a:r>
              <a:rPr lang="en-US" dirty="0" smtClean="0"/>
              <a:t> problem and how you know about it.</a:t>
            </a:r>
          </a:p>
          <a:p>
            <a:r>
              <a:rPr lang="en-US" dirty="0" smtClean="0"/>
              <a:t>2s will respond: must infer </a:t>
            </a:r>
            <a:r>
              <a:rPr lang="en-US" dirty="0" err="1" smtClean="0"/>
              <a:t>Sukey’s</a:t>
            </a:r>
            <a:r>
              <a:rPr lang="en-US" dirty="0" smtClean="0"/>
              <a:t> problem, her feelings about it, what she would say to an old friend asking about this kind of sensitive problem</a:t>
            </a:r>
          </a:p>
          <a:p>
            <a:r>
              <a:rPr lang="en-US" dirty="0" smtClean="0"/>
              <a:t>Deliverable: be able to report out what is going on with </a:t>
            </a:r>
            <a:r>
              <a:rPr lang="en-US" dirty="0" err="1" smtClean="0"/>
              <a:t>Sukey</a:t>
            </a:r>
            <a:r>
              <a:rPr lang="en-US" dirty="0" smtClean="0"/>
              <a:t>: her problem, responses to it, needs, possible action plan, etc.</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Then</a:t>
            </a:r>
            <a:endParaRPr lang="en-US" dirty="0"/>
          </a:p>
        </p:txBody>
      </p:sp>
      <p:sp>
        <p:nvSpPr>
          <p:cNvPr id="3" name="Content Placeholder 2"/>
          <p:cNvSpPr>
            <a:spLocks noGrp="1"/>
          </p:cNvSpPr>
          <p:nvPr>
            <p:ph idx="1"/>
          </p:nvPr>
        </p:nvSpPr>
        <p:spPr>
          <a:xfrm>
            <a:off x="457200" y="1417638"/>
            <a:ext cx="8229600" cy="5440362"/>
          </a:xfrm>
        </p:spPr>
        <p:txBody>
          <a:bodyPr>
            <a:normAutofit/>
          </a:bodyPr>
          <a:lstStyle/>
          <a:p>
            <a:r>
              <a:rPr lang="en-US" dirty="0" smtClean="0"/>
              <a:t>More Revolving Role Play – take on different character perspectives, including implied and silenced ones</a:t>
            </a:r>
          </a:p>
          <a:p>
            <a:r>
              <a:rPr lang="en-US" dirty="0" smtClean="0"/>
              <a:t>Forum dramas for large group discussion and </a:t>
            </a:r>
            <a:r>
              <a:rPr lang="en-US" dirty="0" smtClean="0"/>
              <a:t>reflection, uptake of ideas</a:t>
            </a:r>
            <a:endParaRPr lang="en-US" dirty="0" smtClean="0"/>
          </a:p>
          <a:p>
            <a:r>
              <a:rPr lang="en-US" dirty="0" err="1" smtClean="0"/>
              <a:t>Hotseating</a:t>
            </a:r>
            <a:r>
              <a:rPr lang="en-US" dirty="0" smtClean="0"/>
              <a:t>/Inner Voice </a:t>
            </a:r>
            <a:r>
              <a:rPr lang="en-US" dirty="0" smtClean="0"/>
              <a:t>– entering various perspectives and inner worlds</a:t>
            </a:r>
            <a:endParaRPr lang="en-US" dirty="0" smtClean="0"/>
          </a:p>
          <a:p>
            <a:r>
              <a:rPr lang="en-US" dirty="0" smtClean="0"/>
              <a:t>Radio </a:t>
            </a:r>
            <a:r>
              <a:rPr lang="en-US" dirty="0" smtClean="0"/>
              <a:t>Show – reviewing and connecting to other perspectives from the unit and the world</a:t>
            </a: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a:t>During </a:t>
            </a:r>
            <a:r>
              <a:rPr lang="en-US" dirty="0" smtClean="0"/>
              <a:t>Reading, the drama </a:t>
            </a:r>
            <a:r>
              <a:rPr lang="en-US" dirty="0"/>
              <a:t>. . .</a:t>
            </a:r>
          </a:p>
        </p:txBody>
      </p:sp>
      <p:sp>
        <p:nvSpPr>
          <p:cNvPr id="41987" name="Rectangle 3"/>
          <p:cNvSpPr>
            <a:spLocks noGrp="1" noChangeArrowheads="1"/>
          </p:cNvSpPr>
          <p:nvPr>
            <p:ph type="body" idx="1"/>
          </p:nvPr>
        </p:nvSpPr>
        <p:spPr/>
        <p:txBody>
          <a:bodyPr/>
          <a:lstStyle/>
          <a:p>
            <a:pPr eaLnBrk="1" hangingPunct="1">
              <a:lnSpc>
                <a:spcPct val="90000"/>
              </a:lnSpc>
            </a:pPr>
            <a:r>
              <a:rPr sz="2800" noProof="1" smtClean="0">
                <a:solidFill>
                  <a:srgbClr val="000000"/>
                </a:solidFill>
                <a:latin typeface="Helvetica" charset="0"/>
              </a:rPr>
              <a:t>Help</a:t>
            </a:r>
            <a:r>
              <a:rPr lang="en-US" sz="2800" noProof="1" smtClean="0">
                <a:solidFill>
                  <a:srgbClr val="000000"/>
                </a:solidFill>
                <a:latin typeface="Helvetica" charset="0"/>
              </a:rPr>
              <a:t>s</a:t>
            </a:r>
            <a:r>
              <a:rPr sz="2800" noProof="1" smtClean="0">
                <a:solidFill>
                  <a:srgbClr val="000000"/>
                </a:solidFill>
                <a:latin typeface="Helvetica" charset="0"/>
              </a:rPr>
              <a:t> </a:t>
            </a:r>
            <a:r>
              <a:rPr sz="2800" noProof="1">
                <a:solidFill>
                  <a:srgbClr val="000000"/>
                </a:solidFill>
                <a:latin typeface="Helvetica" charset="0"/>
              </a:rPr>
              <a:t>Evoke Textual World</a:t>
            </a:r>
          </a:p>
          <a:p>
            <a:pPr eaLnBrk="1" hangingPunct="1">
              <a:lnSpc>
                <a:spcPct val="90000"/>
              </a:lnSpc>
            </a:pPr>
            <a:r>
              <a:rPr sz="2800" noProof="1" smtClean="0">
                <a:solidFill>
                  <a:srgbClr val="000000"/>
                </a:solidFill>
                <a:latin typeface="Helvetica" charset="0"/>
              </a:rPr>
              <a:t>Sustain</a:t>
            </a:r>
            <a:r>
              <a:rPr lang="en-US" sz="2800" noProof="1" smtClean="0">
                <a:solidFill>
                  <a:srgbClr val="000000"/>
                </a:solidFill>
                <a:latin typeface="Helvetica" charset="0"/>
              </a:rPr>
              <a:t>s</a:t>
            </a:r>
            <a:r>
              <a:rPr sz="2800" noProof="1" smtClean="0">
                <a:solidFill>
                  <a:srgbClr val="000000"/>
                </a:solidFill>
                <a:latin typeface="Helvetica" charset="0"/>
              </a:rPr>
              <a:t> </a:t>
            </a:r>
            <a:r>
              <a:rPr sz="2800" noProof="1">
                <a:solidFill>
                  <a:srgbClr val="000000"/>
                </a:solidFill>
                <a:latin typeface="Helvetica" charset="0"/>
              </a:rPr>
              <a:t>the Story World</a:t>
            </a:r>
          </a:p>
          <a:p>
            <a:pPr eaLnBrk="1" hangingPunct="1">
              <a:lnSpc>
                <a:spcPct val="90000"/>
              </a:lnSpc>
            </a:pPr>
            <a:r>
              <a:rPr sz="2800" noProof="1" smtClean="0">
                <a:solidFill>
                  <a:srgbClr val="000000"/>
                </a:solidFill>
                <a:latin typeface="Helvetica" charset="0"/>
              </a:rPr>
              <a:t>Enliven</a:t>
            </a:r>
            <a:r>
              <a:rPr lang="en-US" sz="2800" noProof="1" smtClean="0">
                <a:solidFill>
                  <a:srgbClr val="000000"/>
                </a:solidFill>
                <a:latin typeface="Helvetica" charset="0"/>
              </a:rPr>
              <a:t>s</a:t>
            </a:r>
            <a:r>
              <a:rPr sz="2800" noProof="1" smtClean="0">
                <a:solidFill>
                  <a:srgbClr val="000000"/>
                </a:solidFill>
                <a:latin typeface="Helvetica" charset="0"/>
              </a:rPr>
              <a:t> </a:t>
            </a:r>
            <a:r>
              <a:rPr sz="2800" noProof="1">
                <a:solidFill>
                  <a:srgbClr val="000000"/>
                </a:solidFill>
                <a:latin typeface="Helvetica" charset="0"/>
              </a:rPr>
              <a:t>Reading</a:t>
            </a:r>
          </a:p>
          <a:p>
            <a:pPr eaLnBrk="1" hangingPunct="1">
              <a:lnSpc>
                <a:spcPct val="90000"/>
              </a:lnSpc>
            </a:pPr>
            <a:r>
              <a:rPr sz="2800" noProof="1">
                <a:solidFill>
                  <a:srgbClr val="000000"/>
                </a:solidFill>
                <a:latin typeface="Helvetica" charset="0"/>
              </a:rPr>
              <a:t>Enter Perspectives, Become Characters or Agents </a:t>
            </a:r>
          </a:p>
          <a:p>
            <a:pPr eaLnBrk="1" hangingPunct="1">
              <a:lnSpc>
                <a:spcPct val="90000"/>
              </a:lnSpc>
            </a:pPr>
            <a:r>
              <a:rPr sz="2800" noProof="1">
                <a:solidFill>
                  <a:srgbClr val="000000"/>
                </a:solidFill>
                <a:latin typeface="Helvetica" charset="0"/>
              </a:rPr>
              <a:t>Connect Personally to Larger Issues: Connect Self to Other; Personal Relevance to Social Significance</a:t>
            </a:r>
          </a:p>
          <a:p>
            <a:pPr eaLnBrk="1" hangingPunct="1">
              <a:lnSpc>
                <a:spcPct val="90000"/>
              </a:lnSpc>
            </a:pPr>
            <a:r>
              <a:rPr sz="2800" noProof="1">
                <a:solidFill>
                  <a:srgbClr val="000000"/>
                </a:solidFill>
                <a:latin typeface="Helvetica" charset="0"/>
              </a:rPr>
              <a:t>See Places, Actions, People</a:t>
            </a:r>
          </a:p>
          <a:p>
            <a:pPr eaLnBrk="1" hangingPunct="1">
              <a:lnSpc>
                <a:spcPct val="90000"/>
              </a:lnSpc>
            </a:pPr>
            <a:r>
              <a:rPr sz="2800" noProof="1">
                <a:solidFill>
                  <a:srgbClr val="000000"/>
                </a:solidFill>
                <a:latin typeface="Helvetica" charset="0"/>
              </a:rPr>
              <a:t>Elaborate on the Story World</a:t>
            </a:r>
          </a:p>
          <a:p>
            <a:pPr eaLnBrk="1" hangingPunct="1">
              <a:lnSpc>
                <a:spcPct val="90000"/>
              </a:lnSpc>
            </a:pP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t>During Reading</a:t>
            </a:r>
          </a:p>
        </p:txBody>
      </p:sp>
      <p:sp>
        <p:nvSpPr>
          <p:cNvPr id="44035" name="Rectangle 3"/>
          <p:cNvSpPr>
            <a:spLocks noGrp="1" noChangeArrowheads="1"/>
          </p:cNvSpPr>
          <p:nvPr>
            <p:ph type="body" idx="1"/>
          </p:nvPr>
        </p:nvSpPr>
        <p:spPr/>
        <p:txBody>
          <a:bodyPr/>
          <a:lstStyle/>
          <a:p>
            <a:pPr eaLnBrk="1" hangingPunct="1">
              <a:lnSpc>
                <a:spcPct val="90000"/>
              </a:lnSpc>
            </a:pPr>
            <a:r>
              <a:rPr sz="2800" noProof="1">
                <a:solidFill>
                  <a:srgbClr val="000000"/>
                </a:solidFill>
                <a:latin typeface="Helvetica" charset="0"/>
              </a:rPr>
              <a:t>Infer; Fill in Story Gaps</a:t>
            </a:r>
          </a:p>
          <a:p>
            <a:pPr eaLnBrk="1" hangingPunct="1">
              <a:lnSpc>
                <a:spcPct val="90000"/>
              </a:lnSpc>
            </a:pPr>
            <a:r>
              <a:rPr sz="2800" noProof="1">
                <a:solidFill>
                  <a:srgbClr val="000000"/>
                </a:solidFill>
                <a:latin typeface="Helvetica" charset="0"/>
              </a:rPr>
              <a:t>Connect our lives to literature</a:t>
            </a:r>
          </a:p>
          <a:p>
            <a:pPr eaLnBrk="1" hangingPunct="1">
              <a:lnSpc>
                <a:spcPct val="90000"/>
              </a:lnSpc>
            </a:pPr>
            <a:r>
              <a:rPr sz="2800" noProof="1">
                <a:solidFill>
                  <a:srgbClr val="000000"/>
                </a:solidFill>
                <a:latin typeface="Helvetica" charset="0"/>
              </a:rPr>
              <a:t>Connect literature to our lives</a:t>
            </a:r>
          </a:p>
          <a:p>
            <a:pPr eaLnBrk="1" hangingPunct="1">
              <a:lnSpc>
                <a:spcPct val="90000"/>
              </a:lnSpc>
            </a:pPr>
            <a:r>
              <a:rPr sz="2800" noProof="1">
                <a:solidFill>
                  <a:srgbClr val="000000"/>
                </a:solidFill>
                <a:latin typeface="Helvetica" charset="0"/>
              </a:rPr>
              <a:t>Engage the ethical imagination: ask what if?</a:t>
            </a:r>
          </a:p>
          <a:p>
            <a:pPr eaLnBrk="1" hangingPunct="1">
              <a:lnSpc>
                <a:spcPct val="90000"/>
              </a:lnSpc>
            </a:pPr>
            <a:r>
              <a:rPr sz="2800" noProof="1">
                <a:solidFill>
                  <a:srgbClr val="000000"/>
                </a:solidFill>
                <a:latin typeface="Helvetica" charset="0"/>
              </a:rPr>
              <a:t>Manipulate the Story World - try out actions, provide opportunities to experiment with our lives</a:t>
            </a:r>
          </a:p>
          <a:p>
            <a:pPr eaLnBrk="1" hangingPunct="1">
              <a:lnSpc>
                <a:spcPct val="90000"/>
              </a:lnSpc>
            </a:pPr>
            <a:r>
              <a:rPr sz="2800" noProof="1">
                <a:solidFill>
                  <a:srgbClr val="000000"/>
                </a:solidFill>
                <a:latin typeface="Helvetica" charset="0"/>
              </a:rPr>
              <a:t>Make the Reading Act Visible</a:t>
            </a:r>
          </a:p>
          <a:p>
            <a:pPr eaLnBrk="1" hangingPunct="1">
              <a:lnSpc>
                <a:spcPct val="90000"/>
              </a:lnSpc>
            </a:pPr>
            <a:r>
              <a:rPr sz="2800" noProof="1">
                <a:solidFill>
                  <a:srgbClr val="000000"/>
                </a:solidFill>
                <a:latin typeface="Helvetica" charset="0"/>
              </a:rPr>
              <a:t>Assist Each Other’s Reading Performance</a:t>
            </a:r>
          </a:p>
          <a:p>
            <a:pPr eaLnBrk="1" hangingPunct="1">
              <a:lnSpc>
                <a:spcPct val="90000"/>
              </a:lnSpc>
            </a:pPr>
            <a:r>
              <a:rPr sz="2800" noProof="1">
                <a:solidFill>
                  <a:srgbClr val="000000"/>
                </a:solidFill>
                <a:latin typeface="Helvetica" charset="0"/>
              </a:rPr>
              <a:t>Share Ways of Reading and Making Meaning</a:t>
            </a:r>
          </a:p>
          <a:p>
            <a:pPr eaLnBrk="1" hangingPunct="1">
              <a:lnSpc>
                <a:spcPct val="90000"/>
              </a:lnSpc>
            </a:pPr>
            <a:endParaRPr lang="en-US" sz="280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reading</a:t>
            </a:r>
            <a:endParaRPr lang="en-US" dirty="0"/>
          </a:p>
        </p:txBody>
      </p:sp>
      <p:sp>
        <p:nvSpPr>
          <p:cNvPr id="3" name="Content Placeholder 2"/>
          <p:cNvSpPr>
            <a:spLocks noGrp="1"/>
          </p:cNvSpPr>
          <p:nvPr>
            <p:ph idx="1"/>
          </p:nvPr>
        </p:nvSpPr>
        <p:spPr/>
        <p:txBody>
          <a:bodyPr/>
          <a:lstStyle/>
          <a:p>
            <a:r>
              <a:rPr lang="en-US" dirty="0"/>
              <a:t>Correspondence Drama/Choral Montage</a:t>
            </a:r>
          </a:p>
          <a:p>
            <a:r>
              <a:rPr lang="en-US" dirty="0"/>
              <a:t>Tableaux Drama: thematic statues</a:t>
            </a:r>
          </a:p>
          <a:p>
            <a:r>
              <a:rPr lang="en-US" dirty="0"/>
              <a:t>Mantle of the Expert follow up drama: short research studies and reports</a:t>
            </a:r>
          </a:p>
          <a:p>
            <a:endParaRPr lang="en-US" dirty="0"/>
          </a:p>
        </p:txBody>
      </p:sp>
    </p:spTree>
    <p:extLst>
      <p:ext uri="{BB962C8B-B14F-4D97-AF65-F5344CB8AC3E}">
        <p14:creationId xmlns:p14="http://schemas.microsoft.com/office/powerpoint/2010/main" val="2046789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t>After Reading</a:t>
            </a:r>
          </a:p>
        </p:txBody>
      </p:sp>
      <p:sp>
        <p:nvSpPr>
          <p:cNvPr id="46083" name="Rectangle 3"/>
          <p:cNvSpPr>
            <a:spLocks noGrp="1" noChangeArrowheads="1"/>
          </p:cNvSpPr>
          <p:nvPr>
            <p:ph type="body" idx="1"/>
          </p:nvPr>
        </p:nvSpPr>
        <p:spPr/>
        <p:txBody>
          <a:bodyPr/>
          <a:lstStyle/>
          <a:p>
            <a:pPr eaLnBrk="1" hangingPunct="1">
              <a:lnSpc>
                <a:spcPct val="90000"/>
              </a:lnSpc>
            </a:pPr>
            <a:r>
              <a:rPr noProof="1">
                <a:solidFill>
                  <a:srgbClr val="000000"/>
                </a:solidFill>
                <a:latin typeface="Helvetica" charset="0"/>
              </a:rPr>
              <a:t>Reflect on the Meaning of the Story World</a:t>
            </a:r>
          </a:p>
          <a:p>
            <a:pPr eaLnBrk="1" hangingPunct="1">
              <a:lnSpc>
                <a:spcPct val="90000"/>
              </a:lnSpc>
            </a:pPr>
            <a:r>
              <a:rPr noProof="1">
                <a:solidFill>
                  <a:srgbClr val="000000"/>
                </a:solidFill>
                <a:latin typeface="Helvetica" charset="0"/>
              </a:rPr>
              <a:t>Reflect on Theme</a:t>
            </a:r>
          </a:p>
          <a:p>
            <a:pPr eaLnBrk="1" hangingPunct="1">
              <a:lnSpc>
                <a:spcPct val="90000"/>
              </a:lnSpc>
            </a:pPr>
            <a:r>
              <a:rPr noProof="1">
                <a:solidFill>
                  <a:srgbClr val="000000"/>
                </a:solidFill>
                <a:latin typeface="Helvetica" charset="0"/>
              </a:rPr>
              <a:t>Reflect on the Constructedness of Story</a:t>
            </a:r>
          </a:p>
          <a:p>
            <a:pPr eaLnBrk="1" hangingPunct="1">
              <a:lnSpc>
                <a:spcPct val="90000"/>
              </a:lnSpc>
            </a:pPr>
            <a:r>
              <a:rPr noProof="1">
                <a:solidFill>
                  <a:srgbClr val="000000"/>
                </a:solidFill>
                <a:latin typeface="Helvetica" charset="0"/>
              </a:rPr>
              <a:t>Reflect on our Participation in Constructing the Story World</a:t>
            </a:r>
          </a:p>
          <a:p>
            <a:pPr eaLnBrk="1" hangingPunct="1">
              <a:lnSpc>
                <a:spcPct val="90000"/>
              </a:lnSpc>
            </a:pPr>
            <a:r>
              <a:rPr noProof="1">
                <a:solidFill>
                  <a:srgbClr val="000000"/>
                </a:solidFill>
                <a:latin typeface="Helvetica" charset="0"/>
              </a:rPr>
              <a:t>Pursue Inquiry into Issues Raised</a:t>
            </a:r>
          </a:p>
          <a:p>
            <a:pPr eaLnBrk="1" hangingPunct="1">
              <a:lnSpc>
                <a:spcPct val="90000"/>
              </a:lnSpc>
            </a:pPr>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CCSS/Next generation of standards</a:t>
            </a:r>
            <a:endParaRPr lang="en-US" dirty="0"/>
          </a:p>
        </p:txBody>
      </p:sp>
      <p:sp>
        <p:nvSpPr>
          <p:cNvPr id="3" name="Content Placeholder 2"/>
          <p:cNvSpPr>
            <a:spLocks noGrp="1"/>
          </p:cNvSpPr>
          <p:nvPr>
            <p:ph idx="1"/>
          </p:nvPr>
        </p:nvSpPr>
        <p:spPr>
          <a:xfrm>
            <a:off x="457200" y="1417638"/>
            <a:ext cx="8229600" cy="5059362"/>
          </a:xfrm>
        </p:spPr>
        <p:txBody>
          <a:bodyPr>
            <a:normAutofit fontScale="85000" lnSpcReduction="10000"/>
          </a:bodyPr>
          <a:lstStyle/>
          <a:p>
            <a:pPr marL="0" indent="0">
              <a:buNone/>
            </a:pPr>
            <a:r>
              <a:rPr lang="en-US" dirty="0" smtClean="0"/>
              <a:t>Meeting Anchor Standards for Reading</a:t>
            </a:r>
          </a:p>
          <a:p>
            <a:r>
              <a:rPr lang="en-US" dirty="0" smtClean="0"/>
              <a:t>1: explicit codes and </a:t>
            </a:r>
            <a:r>
              <a:rPr lang="en-US" dirty="0" err="1" smtClean="0"/>
              <a:t>inferencing</a:t>
            </a:r>
            <a:endParaRPr lang="en-US" dirty="0" smtClean="0"/>
          </a:p>
          <a:p>
            <a:r>
              <a:rPr lang="en-US" dirty="0" smtClean="0"/>
              <a:t>2: determine central ideas and development; summarize</a:t>
            </a:r>
          </a:p>
          <a:p>
            <a:r>
              <a:rPr lang="en-US" dirty="0" smtClean="0"/>
              <a:t>3: Analyze interactions</a:t>
            </a:r>
          </a:p>
          <a:p>
            <a:r>
              <a:rPr lang="en-US" dirty="0" smtClean="0"/>
              <a:t>4: Interpret words and phrases and effect</a:t>
            </a:r>
          </a:p>
          <a:p>
            <a:r>
              <a:rPr lang="en-US" dirty="0" smtClean="0"/>
              <a:t>5: Analyze structure, parts to whole</a:t>
            </a:r>
          </a:p>
          <a:p>
            <a:r>
              <a:rPr lang="en-US" dirty="0" smtClean="0"/>
              <a:t>7: Multimodality</a:t>
            </a:r>
          </a:p>
          <a:p>
            <a:r>
              <a:rPr lang="en-US" dirty="0" smtClean="0"/>
              <a:t>8: Delineate and evaluate claims and reasoning</a:t>
            </a:r>
          </a:p>
          <a:p>
            <a:r>
              <a:rPr lang="en-US" dirty="0" smtClean="0"/>
              <a:t>9: How different texts treat the same issue</a:t>
            </a:r>
          </a:p>
          <a:p>
            <a:r>
              <a:rPr lang="en-US" dirty="0" smtClean="0"/>
              <a:t>10:  Wide reading and comprehension of complex texts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Inquiry</a:t>
            </a:r>
            <a:endParaRPr lang="en-US" dirty="0"/>
          </a:p>
        </p:txBody>
      </p:sp>
      <p:sp>
        <p:nvSpPr>
          <p:cNvPr id="3" name="Content Placeholder 2"/>
          <p:cNvSpPr>
            <a:spLocks noGrp="1"/>
          </p:cNvSpPr>
          <p:nvPr>
            <p:ph idx="1"/>
          </p:nvPr>
        </p:nvSpPr>
        <p:spPr/>
        <p:txBody>
          <a:bodyPr/>
          <a:lstStyle/>
          <a:p>
            <a:r>
              <a:rPr lang="en-US" dirty="0" smtClean="0"/>
              <a:t>Is framing the curriculum/text as a problem to be solved</a:t>
            </a:r>
          </a:p>
          <a:p>
            <a:endParaRPr lang="en-US" dirty="0"/>
          </a:p>
          <a:p>
            <a:r>
              <a:rPr lang="en-US" dirty="0" smtClean="0"/>
              <a:t>Is the rigorous apprenticeship into </a:t>
            </a:r>
            <a:r>
              <a:rPr lang="en-US" dirty="0" smtClean="0"/>
              <a:t>expertise</a:t>
            </a:r>
          </a:p>
          <a:p>
            <a:endParaRPr lang="en-US" dirty="0"/>
          </a:p>
          <a:p>
            <a:r>
              <a:rPr lang="en-US" dirty="0" smtClean="0"/>
              <a:t>Drama/action strategies as tools of inquiry – of making meaning and figuring out HOW things come to communicate meaning</a:t>
            </a:r>
            <a:endParaRPr lang="en-US" dirty="0"/>
          </a:p>
        </p:txBody>
      </p:sp>
    </p:spTree>
    <p:extLst>
      <p:ext uri="{BB962C8B-B14F-4D97-AF65-F5344CB8AC3E}">
        <p14:creationId xmlns:p14="http://schemas.microsoft.com/office/powerpoint/2010/main" val="2187923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CCSS/Next generation of standards</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pPr marL="0" indent="0">
              <a:buNone/>
            </a:pPr>
            <a:r>
              <a:rPr lang="en-US" dirty="0" smtClean="0"/>
              <a:t>Meeting Anchor Standards for Writing</a:t>
            </a:r>
          </a:p>
          <a:p>
            <a:r>
              <a:rPr lang="en-US" dirty="0" smtClean="0"/>
              <a:t>1-3: narrative, informational, argument</a:t>
            </a:r>
          </a:p>
          <a:p>
            <a:r>
              <a:rPr lang="en-US" dirty="0" smtClean="0"/>
              <a:t>4: Production</a:t>
            </a:r>
          </a:p>
          <a:p>
            <a:r>
              <a:rPr lang="en-US" dirty="0" smtClean="0"/>
              <a:t>5: Planning</a:t>
            </a:r>
          </a:p>
          <a:p>
            <a:r>
              <a:rPr lang="en-US" dirty="0" smtClean="0"/>
              <a:t>6: Multimodality; collaboration</a:t>
            </a:r>
          </a:p>
          <a:p>
            <a:r>
              <a:rPr lang="en-US" dirty="0" smtClean="0"/>
              <a:t>7: Short research</a:t>
            </a:r>
          </a:p>
          <a:p>
            <a:r>
              <a:rPr lang="en-US" dirty="0" smtClean="0"/>
              <a:t>9: Evidentiary reasoning</a:t>
            </a:r>
          </a:p>
          <a:p>
            <a:r>
              <a:rPr lang="en-US" dirty="0" smtClean="0"/>
              <a:t>10: Compose routinely in different genres, including short informal composing</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r>
              <a:rPr lang="en-US" dirty="0"/>
              <a:t>Drama/Action </a:t>
            </a:r>
            <a:r>
              <a:rPr lang="en-US" dirty="0" smtClean="0"/>
              <a:t>Strategies, situated motivation </a:t>
            </a:r>
            <a:r>
              <a:rPr lang="en-US" dirty="0"/>
              <a:t>and </a:t>
            </a:r>
            <a:r>
              <a:rPr lang="en-US" dirty="0" smtClean="0"/>
              <a:t>“Flow”</a:t>
            </a:r>
            <a:endParaRPr lang="en-US" dirty="0"/>
          </a:p>
        </p:txBody>
      </p:sp>
      <p:sp>
        <p:nvSpPr>
          <p:cNvPr id="48131" name="Rectangle 3"/>
          <p:cNvSpPr>
            <a:spLocks noGrp="1" noChangeArrowheads="1"/>
          </p:cNvSpPr>
          <p:nvPr>
            <p:ph type="body" idx="1"/>
          </p:nvPr>
        </p:nvSpPr>
        <p:spPr/>
        <p:txBody>
          <a:bodyPr/>
          <a:lstStyle/>
          <a:p>
            <a:pPr eaLnBrk="1" hangingPunct="1"/>
            <a:r>
              <a:rPr lang="en-US"/>
              <a:t>Meaningful context of inquiry</a:t>
            </a:r>
          </a:p>
          <a:p>
            <a:pPr eaLnBrk="1" hangingPunct="1"/>
            <a:r>
              <a:rPr lang="en-US"/>
              <a:t>Clear macro and micro-purposes</a:t>
            </a:r>
          </a:p>
          <a:p>
            <a:pPr eaLnBrk="1" hangingPunct="1"/>
            <a:r>
              <a:rPr lang="en-US"/>
              <a:t>Social and collaborative</a:t>
            </a:r>
          </a:p>
          <a:p>
            <a:pPr eaLnBrk="1" hangingPunct="1"/>
            <a:r>
              <a:rPr lang="en-US"/>
              <a:t>Assistance to make meaning/learn new strategies - leading to competence</a:t>
            </a:r>
          </a:p>
          <a:p>
            <a:pPr eaLnBrk="1" hangingPunct="1"/>
            <a:r>
              <a:rPr lang="en-US"/>
              <a:t>Making and doing: immediate functionality</a:t>
            </a:r>
          </a:p>
          <a:p>
            <a:pPr eaLnBrk="1" hangingPunct="1"/>
            <a:r>
              <a:rPr lang="en-US"/>
              <a:t>Laughter and Fun</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t>Drama and Flow</a:t>
            </a:r>
          </a:p>
        </p:txBody>
      </p:sp>
      <p:sp>
        <p:nvSpPr>
          <p:cNvPr id="50179" name="Rectangle 3"/>
          <p:cNvSpPr>
            <a:spLocks noGrp="1" noChangeArrowheads="1"/>
          </p:cNvSpPr>
          <p:nvPr>
            <p:ph type="body" idx="1"/>
          </p:nvPr>
        </p:nvSpPr>
        <p:spPr/>
        <p:txBody>
          <a:bodyPr/>
          <a:lstStyle/>
          <a:p>
            <a:pPr eaLnBrk="1" hangingPunct="1">
              <a:lnSpc>
                <a:spcPct val="90000"/>
              </a:lnSpc>
            </a:pPr>
            <a:r>
              <a:rPr lang="en-US"/>
              <a:t>Move from personal relevance to social significance</a:t>
            </a:r>
          </a:p>
          <a:p>
            <a:pPr eaLnBrk="1" hangingPunct="1">
              <a:lnSpc>
                <a:spcPct val="90000"/>
              </a:lnSpc>
            </a:pPr>
            <a:r>
              <a:rPr lang="en-US"/>
              <a:t>Exportablity and transfer</a:t>
            </a:r>
          </a:p>
          <a:p>
            <a:pPr eaLnBrk="1" hangingPunct="1">
              <a:lnSpc>
                <a:spcPct val="90000"/>
              </a:lnSpc>
            </a:pPr>
            <a:r>
              <a:rPr lang="en-US"/>
              <a:t>Short - immediate sense of accomplishment</a:t>
            </a:r>
          </a:p>
          <a:p>
            <a:pPr eaLnBrk="1" hangingPunct="1">
              <a:lnSpc>
                <a:spcPct val="90000"/>
              </a:lnSpc>
            </a:pPr>
            <a:r>
              <a:rPr lang="en-US"/>
              <a:t>Voice and Choice: competence and control</a:t>
            </a:r>
          </a:p>
          <a:p>
            <a:pPr eaLnBrk="1" hangingPunct="1">
              <a:lnSpc>
                <a:spcPct val="90000"/>
              </a:lnSpc>
            </a:pPr>
            <a:r>
              <a:rPr lang="en-US"/>
              <a:t>Making your own meaning/staking your own identify/demonstrating your own strengths</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srcRect l="-40915" r="-40915"/>
          <a:stretch>
            <a:fillRect/>
          </a:stretch>
        </p:blipFill>
        <p:spPr>
          <a:xfrm>
            <a:off x="2523066" y="1278467"/>
            <a:ext cx="8229600" cy="4525963"/>
          </a:xfrm>
        </p:spPr>
      </p:pic>
      <p:pic>
        <p:nvPicPr>
          <p:cNvPr id="4" name="Picture 3"/>
          <p:cNvPicPr>
            <a:picLocks noChangeAspect="1"/>
          </p:cNvPicPr>
          <p:nvPr/>
        </p:nvPicPr>
        <p:blipFill>
          <a:blip r:embed="rId3"/>
          <a:stretch>
            <a:fillRect/>
          </a:stretch>
        </p:blipFill>
        <p:spPr>
          <a:xfrm>
            <a:off x="1308099" y="1600200"/>
            <a:ext cx="2768600" cy="4064000"/>
          </a:xfrm>
          <a:prstGeom prst="rect">
            <a:avLst/>
          </a:prstGeom>
        </p:spPr>
      </p:pic>
    </p:spTree>
    <p:extLst>
      <p:ext uri="{BB962C8B-B14F-4D97-AF65-F5344CB8AC3E}">
        <p14:creationId xmlns:p14="http://schemas.microsoft.com/office/powerpoint/2010/main" val="121266660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t>References</a:t>
            </a:r>
          </a:p>
        </p:txBody>
      </p:sp>
      <p:sp>
        <p:nvSpPr>
          <p:cNvPr id="52227" name="Rectangle 3"/>
          <p:cNvSpPr>
            <a:spLocks noGrp="1" noChangeArrowheads="1"/>
          </p:cNvSpPr>
          <p:nvPr>
            <p:ph type="body" idx="1"/>
          </p:nvPr>
        </p:nvSpPr>
        <p:spPr/>
        <p:txBody>
          <a:bodyPr>
            <a:normAutofit lnSpcReduction="10000"/>
          </a:bodyPr>
          <a:lstStyle/>
          <a:p>
            <a:pPr eaLnBrk="1" hangingPunct="1"/>
            <a:r>
              <a:rPr lang="en-US" u="sng" dirty="0" smtClean="0"/>
              <a:t>“You </a:t>
            </a:r>
            <a:r>
              <a:rPr lang="en-US" u="sng" dirty="0" err="1" smtClean="0"/>
              <a:t>Gotta</a:t>
            </a:r>
            <a:r>
              <a:rPr lang="en-US" u="sng" dirty="0" smtClean="0"/>
              <a:t> BE the Book!”: Teaching engaged and reflective reading</a:t>
            </a:r>
            <a:r>
              <a:rPr lang="en-US" dirty="0" smtClean="0"/>
              <a:t>, Wilhelm, TC Press</a:t>
            </a:r>
          </a:p>
          <a:p>
            <a:pPr marL="0" indent="0" eaLnBrk="1" hangingPunct="1">
              <a:buNone/>
            </a:pPr>
            <a:endParaRPr lang="en-US" dirty="0"/>
          </a:p>
          <a:p>
            <a:pPr eaLnBrk="1" hangingPunct="1"/>
            <a:r>
              <a:rPr lang="en-US" u="sng" dirty="0"/>
              <a:t>Action Strategies for Deepening Comprehension</a:t>
            </a:r>
            <a:r>
              <a:rPr lang="en-US" dirty="0"/>
              <a:t>, Wilhelm, Scholastic</a:t>
            </a:r>
          </a:p>
          <a:p>
            <a:pPr eaLnBrk="1" hangingPunct="1"/>
            <a:endParaRPr lang="en-US" dirty="0"/>
          </a:p>
          <a:p>
            <a:pPr eaLnBrk="1" hangingPunct="1"/>
            <a:r>
              <a:rPr lang="en-US" u="sng" dirty="0"/>
              <a:t>Imagining to Learn: Drama, Integration, Ethics and Inquiry</a:t>
            </a:r>
            <a:r>
              <a:rPr lang="en-US" dirty="0"/>
              <a:t>, Wilhelm and </a:t>
            </a:r>
            <a:r>
              <a:rPr lang="en-US" dirty="0" err="1"/>
              <a:t>Edmiston</a:t>
            </a:r>
            <a:r>
              <a:rPr lang="en-US" dirty="0"/>
              <a:t>, Heinemann</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7"/>
          </a:xfrm>
        </p:spPr>
        <p:txBody>
          <a:bodyPr>
            <a:normAutofit fontScale="90000"/>
          </a:bodyPr>
          <a:lstStyle/>
          <a:p>
            <a:r>
              <a:rPr lang="en-US" dirty="0" smtClean="0"/>
              <a:t>Figuring out how texts work to express meaning and effect</a:t>
            </a:r>
            <a:endParaRPr lang="en-US" dirty="0"/>
          </a:p>
        </p:txBody>
      </p:sp>
      <p:pic>
        <p:nvPicPr>
          <p:cNvPr id="4" name="Content Placeholder 3"/>
          <p:cNvPicPr>
            <a:picLocks noGrp="1" noChangeAspect="1"/>
          </p:cNvPicPr>
          <p:nvPr>
            <p:ph idx="1"/>
          </p:nvPr>
        </p:nvPicPr>
        <p:blipFill>
          <a:blip r:embed="rId2"/>
          <a:srcRect l="-68023" r="-68023"/>
          <a:stretch>
            <a:fillRect/>
          </a:stretch>
        </p:blipFill>
        <p:spPr>
          <a:xfrm>
            <a:off x="2184400" y="1600200"/>
            <a:ext cx="8229600" cy="4525963"/>
          </a:xfrm>
        </p:spPr>
      </p:pic>
      <p:pic>
        <p:nvPicPr>
          <p:cNvPr id="5" name="Picture 4"/>
          <p:cNvPicPr>
            <a:picLocks noChangeAspect="1"/>
          </p:cNvPicPr>
          <p:nvPr/>
        </p:nvPicPr>
        <p:blipFill>
          <a:blip r:embed="rId3"/>
          <a:stretch>
            <a:fillRect/>
          </a:stretch>
        </p:blipFill>
        <p:spPr>
          <a:xfrm>
            <a:off x="677333" y="1417637"/>
            <a:ext cx="3742267" cy="4708525"/>
          </a:xfrm>
          <a:prstGeom prst="rect">
            <a:avLst/>
          </a:prstGeom>
        </p:spPr>
      </p:pic>
    </p:spTree>
    <p:extLst>
      <p:ext uri="{BB962C8B-B14F-4D97-AF65-F5344CB8AC3E}">
        <p14:creationId xmlns:p14="http://schemas.microsoft.com/office/powerpoint/2010/main" val="284271358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trajectory of Inquiry</a:t>
            </a:r>
            <a:endParaRPr lang="en-US" dirty="0"/>
          </a:p>
        </p:txBody>
      </p:sp>
      <p:sp>
        <p:nvSpPr>
          <p:cNvPr id="3" name="Content Placeholder 2"/>
          <p:cNvSpPr>
            <a:spLocks noGrp="1"/>
          </p:cNvSpPr>
          <p:nvPr>
            <p:ph idx="1"/>
          </p:nvPr>
        </p:nvSpPr>
        <p:spPr/>
        <p:txBody>
          <a:bodyPr/>
          <a:lstStyle/>
          <a:p>
            <a:r>
              <a:rPr lang="en-US" dirty="0" smtClean="0"/>
              <a:t>Moves from the factual (right there)</a:t>
            </a:r>
          </a:p>
          <a:p>
            <a:r>
              <a:rPr lang="en-US" dirty="0" smtClean="0"/>
              <a:t>To the interpretive/inferential (think and search – connecting the dots – playing the detective)</a:t>
            </a:r>
          </a:p>
          <a:p>
            <a:r>
              <a:rPr lang="en-US" dirty="0" smtClean="0"/>
              <a:t>To the critical/applicative (critiquing/responding/applying/imaginatively rehearsing for application </a:t>
            </a:r>
            <a:r>
              <a:rPr lang="en-US" smtClean="0"/>
              <a:t>to life)</a:t>
            </a:r>
            <a:endParaRPr lang="en-US" dirty="0"/>
          </a:p>
        </p:txBody>
      </p:sp>
    </p:spTree>
    <p:extLst>
      <p:ext uri="{BB962C8B-B14F-4D97-AF65-F5344CB8AC3E}">
        <p14:creationId xmlns:p14="http://schemas.microsoft.com/office/powerpoint/2010/main" val="3918446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t>Drama, wherever it occurs</a:t>
            </a:r>
          </a:p>
        </p:txBody>
      </p:sp>
      <p:sp>
        <p:nvSpPr>
          <p:cNvPr id="23555" name="Rectangle 3"/>
          <p:cNvSpPr>
            <a:spLocks noGrp="1" noChangeArrowheads="1"/>
          </p:cNvSpPr>
          <p:nvPr>
            <p:ph type="body" idx="1"/>
          </p:nvPr>
        </p:nvSpPr>
        <p:spPr/>
        <p:txBody>
          <a:bodyPr>
            <a:normAutofit lnSpcReduction="10000"/>
          </a:bodyPr>
          <a:lstStyle/>
          <a:p>
            <a:pPr eaLnBrk="1" hangingPunct="1">
              <a:lnSpc>
                <a:spcPct val="90000"/>
              </a:lnSpc>
            </a:pPr>
            <a:r>
              <a:rPr lang="en-US" sz="2800"/>
              <a:t>People make it happen when they agree to “imagine to learn”</a:t>
            </a:r>
          </a:p>
          <a:p>
            <a:pPr eaLnBrk="1" hangingPunct="1">
              <a:lnSpc>
                <a:spcPct val="90000"/>
              </a:lnSpc>
            </a:pPr>
            <a:r>
              <a:rPr lang="en-US" sz="2800"/>
              <a:t>Participants actively depict other people, forces, ideas</a:t>
            </a:r>
          </a:p>
          <a:p>
            <a:pPr eaLnBrk="1" hangingPunct="1">
              <a:lnSpc>
                <a:spcPct val="90000"/>
              </a:lnSpc>
            </a:pPr>
            <a:r>
              <a:rPr lang="en-US" sz="2800"/>
              <a:t>In a tension to come, or is ‘happening’, or ‘has happened’</a:t>
            </a:r>
          </a:p>
          <a:p>
            <a:pPr eaLnBrk="1" hangingPunct="1">
              <a:lnSpc>
                <a:spcPct val="90000"/>
              </a:lnSpc>
            </a:pPr>
            <a:r>
              <a:rPr lang="en-US" sz="2800"/>
              <a:t>And action and behavior is AS IF it is happening in the now of time</a:t>
            </a:r>
          </a:p>
          <a:p>
            <a:pPr eaLnBrk="1" hangingPunct="1">
              <a:lnSpc>
                <a:spcPct val="90000"/>
              </a:lnSpc>
            </a:pPr>
            <a:r>
              <a:rPr lang="en-US" sz="2800"/>
              <a:t>However, the created context holds the elements of art, I.e. the narrative is more than just events; meaning is created through metaphor</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a:t>Providing a situation or simulated context for learning</a:t>
            </a:r>
          </a:p>
        </p:txBody>
      </p:sp>
      <p:sp>
        <p:nvSpPr>
          <p:cNvPr id="25603" name="Rectangle 3"/>
          <p:cNvSpPr>
            <a:spLocks noGrp="1" noChangeArrowheads="1"/>
          </p:cNvSpPr>
          <p:nvPr>
            <p:ph type="body" idx="1"/>
          </p:nvPr>
        </p:nvSpPr>
        <p:spPr>
          <a:xfrm>
            <a:off x="457200" y="1600200"/>
            <a:ext cx="8229600" cy="4953000"/>
          </a:xfrm>
        </p:spPr>
        <p:txBody>
          <a:bodyPr>
            <a:normAutofit/>
          </a:bodyPr>
          <a:lstStyle/>
          <a:p>
            <a:pPr eaLnBrk="1" hangingPunct="1">
              <a:lnSpc>
                <a:spcPct val="90000"/>
              </a:lnSpc>
            </a:pPr>
            <a:r>
              <a:rPr lang="en-US" sz="2800" dirty="0"/>
              <a:t>“Recent investigations of learning challenge the separating of what is learned from how it is learned and used. The activity in which knowledge is developed and deployed, it is now argued, is not separate from nor ancillary to learning and cognition. Nor is it neutral.  Rather, it is an integral part of what is learned. Situations might be said to co-produce knowledge through activity. Learning and cognition are fundamentally situated.”</a:t>
            </a:r>
          </a:p>
          <a:p>
            <a:pPr eaLnBrk="1" hangingPunct="1">
              <a:lnSpc>
                <a:spcPct val="90000"/>
              </a:lnSpc>
            </a:pPr>
            <a:r>
              <a:rPr lang="en-US" sz="2800" dirty="0"/>
              <a:t>From Brown, Collins and </a:t>
            </a:r>
            <a:r>
              <a:rPr lang="en-US" sz="2800" dirty="0" err="1"/>
              <a:t>DuGuid</a:t>
            </a:r>
            <a:r>
              <a:rPr lang="en-US" sz="2800" dirty="0"/>
              <a:t>, “Situated Cognition and the Culture of Learning</a:t>
            </a:r>
            <a:r>
              <a:rPr lang="en-US" sz="2800" dirty="0" smtClean="0"/>
              <a:t>”</a:t>
            </a:r>
          </a:p>
          <a:p>
            <a:pPr eaLnBrk="1" hangingPunct="1">
              <a:lnSpc>
                <a:spcPct val="90000"/>
              </a:lnSpc>
            </a:pPr>
            <a:r>
              <a:rPr lang="en-US" sz="2800" b="1" i="1" dirty="0" smtClean="0"/>
              <a:t>The case of Learning to read versus Reading to learn</a:t>
            </a:r>
            <a:endParaRPr lang="en-US" sz="2800" b="1" i="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t>Why Drama?</a:t>
            </a:r>
          </a:p>
        </p:txBody>
      </p:sp>
      <p:sp>
        <p:nvSpPr>
          <p:cNvPr id="27651" name="Rectangle 3"/>
          <p:cNvSpPr>
            <a:spLocks noGrp="1" noChangeArrowheads="1"/>
          </p:cNvSpPr>
          <p:nvPr>
            <p:ph type="body" idx="1"/>
          </p:nvPr>
        </p:nvSpPr>
        <p:spPr/>
        <p:txBody>
          <a:bodyPr/>
          <a:lstStyle/>
          <a:p>
            <a:pPr eaLnBrk="1" hangingPunct="1">
              <a:lnSpc>
                <a:spcPct val="90000"/>
              </a:lnSpc>
            </a:pPr>
            <a:r>
              <a:rPr lang="en-US" sz="2800"/>
              <a:t>It is Student-Centered: dramas begin and are driven by student interests, by what they find significant and socially relevant</a:t>
            </a:r>
          </a:p>
          <a:p>
            <a:pPr eaLnBrk="1" hangingPunct="1">
              <a:lnSpc>
                <a:spcPct val="90000"/>
              </a:lnSpc>
            </a:pPr>
            <a:r>
              <a:rPr lang="en-US" sz="2800"/>
              <a:t>It is Socio-constructivist: participants construct meaning and understanding together</a:t>
            </a:r>
          </a:p>
          <a:p>
            <a:pPr eaLnBrk="1" hangingPunct="1">
              <a:lnSpc>
                <a:spcPct val="90000"/>
              </a:lnSpc>
            </a:pPr>
            <a:r>
              <a:rPr lang="en-US" sz="2800"/>
              <a:t>It is Democratic: Every one has a voice and the voice must be attended to</a:t>
            </a:r>
          </a:p>
          <a:p>
            <a:pPr eaLnBrk="1" hangingPunct="1">
              <a:lnSpc>
                <a:spcPct val="90000"/>
              </a:lnSpc>
            </a:pPr>
            <a:r>
              <a:rPr lang="en-US" sz="2800"/>
              <a:t>It is Liminal: it exists on the threshold between the imaginary and the real.  Things can be said, done and manipulated in ways that are experimental</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t>Why Drama?</a:t>
            </a:r>
          </a:p>
        </p:txBody>
      </p:sp>
      <p:sp>
        <p:nvSpPr>
          <p:cNvPr id="29699" name="Rectangle 3"/>
          <p:cNvSpPr>
            <a:spLocks noGrp="1" noChangeArrowheads="1"/>
          </p:cNvSpPr>
          <p:nvPr>
            <p:ph type="body" idx="1"/>
          </p:nvPr>
        </p:nvSpPr>
        <p:spPr/>
        <p:txBody>
          <a:bodyPr/>
          <a:lstStyle/>
          <a:p>
            <a:pPr eaLnBrk="1" hangingPunct="1">
              <a:lnSpc>
                <a:spcPct val="90000"/>
              </a:lnSpc>
            </a:pPr>
            <a:r>
              <a:rPr lang="en-US" sz="2800"/>
              <a:t>It is Substantive: Reasoning must be made visible, and knowledge made accountable.  Hidden processes of reading and learning are made visible and available</a:t>
            </a:r>
          </a:p>
          <a:p>
            <a:pPr eaLnBrk="1" hangingPunct="1">
              <a:lnSpc>
                <a:spcPct val="90000"/>
              </a:lnSpc>
            </a:pPr>
            <a:r>
              <a:rPr lang="en-US" sz="2800"/>
              <a:t>It is Inquiry: We go beyond facts to their causes, meaning, ramifications, to what could be different: ethnograpy, phenomenology, action research</a:t>
            </a:r>
          </a:p>
          <a:p>
            <a:pPr eaLnBrk="1" hangingPunct="1">
              <a:lnSpc>
                <a:spcPct val="90000"/>
              </a:lnSpc>
            </a:pPr>
            <a:r>
              <a:rPr lang="en-US" sz="2800"/>
              <a:t>It is Fun and Playful: “In play, the child is always a head taller than herself”  Vygotsky, Bloom, Lyons, psychology, neurophysiology, educational and cognitive research</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2327</TotalTime>
  <Words>1955</Words>
  <Application>Microsoft Macintosh PowerPoint</Application>
  <PresentationFormat>On-screen Show (4:3)</PresentationFormat>
  <Paragraphs>196</Paragraphs>
  <Slides>34</Slides>
  <Notes>14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Action Strategies for Readers</vt:lpstr>
      <vt:lpstr>PowerPoint Presentation</vt:lpstr>
      <vt:lpstr>Inquiry</vt:lpstr>
      <vt:lpstr>Figuring out how texts work to express meaning and effect</vt:lpstr>
      <vt:lpstr>The trajectory of Inquiry</vt:lpstr>
      <vt:lpstr>Drama, wherever it occurs</vt:lpstr>
      <vt:lpstr>Providing a situation or simulated context for learning</vt:lpstr>
      <vt:lpstr>Why Drama?</vt:lpstr>
      <vt:lpstr>Why Drama?</vt:lpstr>
      <vt:lpstr>Essential Questions for SUKEY</vt:lpstr>
      <vt:lpstr>Frontloading the Drama: Controversial Statements</vt:lpstr>
      <vt:lpstr>Frontloading the Drama: Controversial Statements</vt:lpstr>
      <vt:lpstr>Revolving Role Play</vt:lpstr>
      <vt:lpstr>Forum Drama</vt:lpstr>
      <vt:lpstr>Revolving Role Play</vt:lpstr>
      <vt:lpstr>Forum drama</vt:lpstr>
      <vt:lpstr>Hotseating</vt:lpstr>
      <vt:lpstr>Radio Call In Show</vt:lpstr>
      <vt:lpstr>Character Notes</vt:lpstr>
      <vt:lpstr>Choral Montage</vt:lpstr>
      <vt:lpstr>Tableau/Statue</vt:lpstr>
      <vt:lpstr>The Work Drama Can Do for Readers </vt:lpstr>
      <vt:lpstr>Framing the drama work</vt:lpstr>
      <vt:lpstr>Then</vt:lpstr>
      <vt:lpstr>During Reading, the drama . . .</vt:lpstr>
      <vt:lpstr>During Reading</vt:lpstr>
      <vt:lpstr>After the reading</vt:lpstr>
      <vt:lpstr>After Reading</vt:lpstr>
      <vt:lpstr>CCSS/Next generation of standards</vt:lpstr>
      <vt:lpstr>CCSS/Next generation of standards</vt:lpstr>
      <vt:lpstr>Drama/Action Strategies, situated motivation and “Flow”</vt:lpstr>
      <vt:lpstr>Drama and Flow</vt:lpstr>
      <vt:lpstr>PowerPoint Presentation</vt:lpstr>
      <vt:lpstr>References</vt:lpstr>
    </vt:vector>
  </TitlesOfParts>
  <Company>Boise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Strategies for Readers</dc:title>
  <dc:creator>Jeffrey Wilhelm</dc:creator>
  <cp:lastModifiedBy>Jeffrey Wilhelm</cp:lastModifiedBy>
  <cp:revision>18</cp:revision>
  <dcterms:created xsi:type="dcterms:W3CDTF">2012-03-03T12:25:30Z</dcterms:created>
  <dcterms:modified xsi:type="dcterms:W3CDTF">2015-02-23T14:54:46Z</dcterms:modified>
</cp:coreProperties>
</file>